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3" r:id="rId9"/>
    <p:sldId id="269" r:id="rId10"/>
    <p:sldId id="270" r:id="rId11"/>
    <p:sldId id="272" r:id="rId12"/>
    <p:sldId id="273" r:id="rId13"/>
    <p:sldId id="274" r:id="rId14"/>
    <p:sldId id="268" r:id="rId1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0723" cy="511259"/>
          </a:xfrm>
          <a:prstGeom prst="rect">
            <a:avLst/>
          </a:prstGeom>
          <a:noFill/>
          <a:ln>
            <a:noFill/>
          </a:ln>
        </p:spPr>
        <p:txBody>
          <a:bodyPr vert="horz" wrap="square" lIns="85478" tIns="42729" rIns="85478" bIns="42729" anchor="t" anchorCtr="0" compatLnSpc="0"/>
          <a:lstStyle/>
          <a:p>
            <a:pPr marL="0" marR="0" lvl="0" indent="0" algn="l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3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018467" y="0"/>
            <a:ext cx="3080723" cy="511259"/>
          </a:xfrm>
          <a:prstGeom prst="rect">
            <a:avLst/>
          </a:prstGeom>
          <a:noFill/>
          <a:ln>
            <a:noFill/>
          </a:ln>
        </p:spPr>
        <p:txBody>
          <a:bodyPr vert="horz" wrap="square" lIns="85478" tIns="42729" rIns="85478" bIns="42729" anchor="t" anchorCtr="0" compatLnSpc="0"/>
          <a:lstStyle/>
          <a:p>
            <a:pPr marL="0" marR="0" lvl="0" indent="0" algn="r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3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723299"/>
            <a:ext cx="3080723" cy="511259"/>
          </a:xfrm>
          <a:prstGeom prst="rect">
            <a:avLst/>
          </a:prstGeom>
          <a:noFill/>
          <a:ln>
            <a:noFill/>
          </a:ln>
        </p:spPr>
        <p:txBody>
          <a:bodyPr vert="horz" wrap="square" lIns="85478" tIns="42729" rIns="85478" bIns="42729" anchor="b" anchorCtr="0" compatLnSpc="0"/>
          <a:lstStyle/>
          <a:p>
            <a:pPr marL="0" marR="0" lvl="0" indent="0" algn="l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3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018467" y="9723299"/>
            <a:ext cx="3080723" cy="511259"/>
          </a:xfrm>
          <a:prstGeom prst="rect">
            <a:avLst/>
          </a:prstGeom>
          <a:noFill/>
          <a:ln>
            <a:noFill/>
          </a:ln>
        </p:spPr>
        <p:txBody>
          <a:bodyPr vert="horz" wrap="square" lIns="85478" tIns="42729" rIns="85478" bIns="42729" anchor="b" anchorCtr="0" compatLnSpc="0"/>
          <a:lstStyle/>
          <a:p>
            <a:pPr marL="0" marR="0" lvl="0" indent="0" algn="r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2FBC6D-8300-4417-A4F7-D86C6548970E}" type="slidenum">
              <a:t>‹#›</a:t>
            </a:fld>
            <a:endParaRPr lang="sk-SK" sz="13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12079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77870"/>
            <a:ext cx="5114925" cy="383698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09958" y="4861352"/>
            <a:ext cx="5679347" cy="46053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sk-SK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018376" y="0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723052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018376" y="9723052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73E5727-1011-468A-94CA-3638CE422F02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465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33895" marR="0" lvl="0" indent="-133895" defTabSz="566836" rtl="0" fontAlgn="auto" hangingPunct="0">
      <a:lnSpc>
        <a:spcPct val="100000"/>
      </a:lnSpc>
      <a:spcBef>
        <a:spcPts val="0"/>
      </a:spcBef>
      <a:spcAft>
        <a:spcPts val="0"/>
      </a:spcAft>
      <a:buSzPct val="45000"/>
      <a:buFont typeface="StarSymbol"/>
      <a:buChar char="●"/>
      <a:tabLst/>
      <a:defRPr lang="sk-SK" sz="1200" b="0" i="0" u="none" strike="noStrike" kern="1200" cap="none" spc="0" baseline="0">
        <a:solidFill>
          <a:srgbClr val="000000"/>
        </a:solidFill>
        <a:uFillTx/>
        <a:latin typeface="Arial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307777"/>
          </a:xfrm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51915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596" y="777870"/>
            <a:ext cx="5116516" cy="383698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51915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51915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51915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51915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51915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51915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51915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51915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51915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507" y="2130204"/>
            <a:ext cx="7772976" cy="1470364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984" y="3886712"/>
            <a:ext cx="6400031" cy="175242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60B6CD-3B41-4F13-8867-180E400C015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397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30A05C-A1E8-4E88-8550-31E7F3631725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014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31559" y="485710"/>
            <a:ext cx="1959568" cy="5462982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52872" y="485710"/>
            <a:ext cx="5786524" cy="546298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FEF37A-3DA4-4BE8-81D3-F3CD561A8EC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723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5B62EE-DD7D-4D38-B712-98FC517DCCFC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821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001" y="4407042"/>
            <a:ext cx="7772976" cy="1362437"/>
          </a:xfrm>
        </p:spPr>
        <p:txBody>
          <a:bodyPr anchor="t" anchorCtr="0"/>
          <a:lstStyle>
            <a:lvl1pPr algn="l">
              <a:defRPr lang="en-US" sz="25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001" y="2907142"/>
            <a:ext cx="7772976" cy="1499899"/>
          </a:xfrm>
        </p:spPr>
        <p:txBody>
          <a:bodyPr anchor="b"/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3768A3-88A0-427C-A80A-71FE1D6D58E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254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52872" y="1726972"/>
            <a:ext cx="3873041" cy="4221720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18085" y="1726972"/>
            <a:ext cx="3873041" cy="4221720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D0A190-D542-4F48-99A4-853A4307CC75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588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007" y="274932"/>
            <a:ext cx="8229984" cy="114249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007" y="1535542"/>
            <a:ext cx="4040102" cy="639467"/>
          </a:xfrm>
        </p:spPr>
        <p:txBody>
          <a:bodyPr anchor="b"/>
          <a:lstStyle>
            <a:lvl1pPr marL="0" indent="0">
              <a:buNone/>
              <a:defRPr sz="15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007" y="2175010"/>
            <a:ext cx="4040102" cy="395085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4969" y="1535542"/>
            <a:ext cx="4042022" cy="639467"/>
          </a:xfrm>
        </p:spPr>
        <p:txBody>
          <a:bodyPr anchor="b"/>
          <a:lstStyle>
            <a:lvl1pPr marL="0" indent="0">
              <a:buNone/>
              <a:defRPr sz="15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4969" y="2175010"/>
            <a:ext cx="4042022" cy="395085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EB9DF9-AF1C-4794-A1B2-CA7784E11924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012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C8A370-5BBC-4142-B7CA-81B4D4594CB5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89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B60582-57DA-4EAE-90A0-8BD480B2C93A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675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007" y="272893"/>
            <a:ext cx="3008952" cy="1161836"/>
          </a:xfrm>
        </p:spPr>
        <p:txBody>
          <a:bodyPr anchor="b" anchorCtr="0"/>
          <a:lstStyle>
            <a:lvl1pPr algn="l">
              <a:defRPr lang="en-US" sz="12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413" y="272893"/>
            <a:ext cx="5111578" cy="58529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007" y="1434730"/>
            <a:ext cx="3008952" cy="469113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4AA54D-5D7C-4EF1-8DA1-65561189650A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27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507" y="4801102"/>
            <a:ext cx="5486015" cy="566150"/>
          </a:xfrm>
        </p:spPr>
        <p:txBody>
          <a:bodyPr anchor="b" anchorCtr="0"/>
          <a:lstStyle>
            <a:lvl1pPr algn="l">
              <a:defRPr lang="en-US" sz="12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507" y="612995"/>
            <a:ext cx="5486015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507" y="5367262"/>
            <a:ext cx="5486015" cy="805440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6CBCE0-DA03-412E-911B-BC524C7525E8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474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53174" y="485610"/>
            <a:ext cx="7837834" cy="10677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sk-SK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53174" y="1727466"/>
            <a:ext cx="7837834" cy="42213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53165" y="6057781"/>
            <a:ext cx="2028742" cy="44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9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95965" y="6057781"/>
            <a:ext cx="2760518" cy="44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9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61598" y="6057781"/>
            <a:ext cx="2028742" cy="44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9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78ED1FE-7FE6-45F2-9C6B-102071E0CFBB}" type="slidenum"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566836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sk-SK" sz="27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Tahoma" pitchFamily="2"/>
        </a:defRPr>
      </a:lvl1pPr>
    </p:titleStyle>
    <p:bodyStyle>
      <a:lvl1pPr marL="267800" marR="0" lvl="0" indent="-200847" defTabSz="566836" rtl="0" fontAlgn="auto" hangingPunct="0">
        <a:lnSpc>
          <a:spcPct val="100000"/>
        </a:lnSpc>
        <a:spcBef>
          <a:spcPts val="0"/>
        </a:spcBef>
        <a:spcAft>
          <a:spcPts val="875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Tahoma" pitchFamily="2"/>
        </a:defRPr>
      </a:lvl1pPr>
      <a:lvl2pPr marL="535591" marR="0" lvl="1" indent="-178527" defTabSz="566836" rtl="0" fontAlgn="auto" hangingPunct="1">
        <a:lnSpc>
          <a:spcPct val="100000"/>
        </a:lnSpc>
        <a:spcBef>
          <a:spcPts val="0"/>
        </a:spcBef>
        <a:spcAft>
          <a:spcPts val="705"/>
        </a:spcAft>
        <a:buSzPct val="75000"/>
        <a:buFont typeface="StarSymbol"/>
        <a:buChar char="–"/>
        <a:tabLst/>
        <a:defRPr lang="en-US" sz="17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Tahoma" pitchFamily="2"/>
        </a:defRPr>
      </a:lvl2pPr>
      <a:lvl3pPr marL="803391" marR="0" lvl="2" indent="-133895" defTabSz="566836" rtl="0" fontAlgn="auto" hangingPunct="1">
        <a:lnSpc>
          <a:spcPct val="100000"/>
        </a:lnSpc>
        <a:spcBef>
          <a:spcPts val="0"/>
        </a:spcBef>
        <a:spcAft>
          <a:spcPts val="525"/>
        </a:spcAft>
        <a:buSzPct val="45000"/>
        <a:buFont typeface="StarSymbol"/>
        <a:buChar char="●"/>
        <a:tabLst/>
        <a:defRPr lang="en-US" sz="15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Tahoma" pitchFamily="2"/>
        </a:defRPr>
      </a:lvl3pPr>
      <a:lvl4pPr marL="1071183" marR="0" lvl="3" indent="-133895" defTabSz="566836" rtl="0" fontAlgn="auto" hangingPunct="1">
        <a:lnSpc>
          <a:spcPct val="100000"/>
        </a:lnSpc>
        <a:spcBef>
          <a:spcPts val="0"/>
        </a:spcBef>
        <a:spcAft>
          <a:spcPts val="350"/>
        </a:spcAft>
        <a:buSzPct val="75000"/>
        <a:buFont typeface="StarSymbol"/>
        <a:buChar char="–"/>
        <a:tabLst/>
        <a:defRPr lang="en-US" sz="1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Tahoma" pitchFamily="2"/>
        </a:defRPr>
      </a:lvl4pPr>
      <a:lvl5pPr marL="1338983" marR="0" lvl="4" indent="-133895" defTabSz="566836" rtl="0" fontAlgn="auto" hangingPunct="1">
        <a:lnSpc>
          <a:spcPct val="100000"/>
        </a:lnSpc>
        <a:spcBef>
          <a:spcPts val="0"/>
        </a:spcBef>
        <a:spcAft>
          <a:spcPts val="175"/>
        </a:spcAft>
        <a:buSzPct val="45000"/>
        <a:buFont typeface="StarSymbol"/>
        <a:buChar char="●"/>
        <a:tabLst/>
        <a:defRPr lang="en-US" sz="1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Tahoma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82296" y="1150863"/>
            <a:ext cx="1579799" cy="16752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7718" y="3659940"/>
            <a:ext cx="8708946" cy="821423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1" compatLnSpc="0">
            <a:spAutoFit/>
          </a:bodyPr>
          <a:lstStyle/>
          <a:p>
            <a:pPr marL="0" marR="0" lvl="0" indent="0" algn="ctr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000" b="0" i="0" u="none" strike="noStrike" kern="0" cap="none" spc="0" baseline="0" dirty="0" smtClean="0">
                <a:solidFill>
                  <a:srgbClr val="545454"/>
                </a:solidFill>
                <a:uFillTx/>
                <a:latin typeface="Gill Sans MT" pitchFamily="34"/>
                <a:ea typeface="MS Gothic" pitchFamily="2"/>
                <a:cs typeface="Tahoma" pitchFamily="2"/>
              </a:rPr>
              <a:t>Installation </a:t>
            </a:r>
            <a:r>
              <a:rPr lang="sk-SK" sz="5000" b="0" i="0" u="none" strike="noStrike" kern="0" cap="none" spc="0" baseline="0" dirty="0" smtClean="0">
                <a:solidFill>
                  <a:srgbClr val="545454"/>
                </a:solidFill>
                <a:uFillTx/>
                <a:latin typeface="Gill Sans MT" pitchFamily="34"/>
                <a:ea typeface="MS Gothic" pitchFamily="2"/>
                <a:cs typeface="Tahoma" pitchFamily="2"/>
              </a:rPr>
              <a:t>and </a:t>
            </a:r>
            <a:r>
              <a:rPr lang="sk-SK" sz="5000" b="0" i="0" u="none" strike="noStrike" kern="0" cap="none" spc="0" baseline="0" dirty="0" smtClean="0">
                <a:solidFill>
                  <a:srgbClr val="545454"/>
                </a:solidFill>
                <a:uFillTx/>
                <a:latin typeface="Gill Sans MT" pitchFamily="34"/>
                <a:ea typeface="MS Gothic" pitchFamily="2"/>
                <a:cs typeface="Tahoma" pitchFamily="2"/>
              </a:rPr>
              <a:t>Initial Start Up</a:t>
            </a:r>
            <a:endParaRPr lang="sk-SK" sz="5000" b="0" i="0" u="none" strike="noStrike" kern="0" cap="none" spc="0" baseline="0" dirty="0">
              <a:solidFill>
                <a:srgbClr val="545454"/>
              </a:solidFill>
              <a:uFillTx/>
              <a:latin typeface="Gill Sans MT" pitchFamily="34"/>
              <a:ea typeface="MS Gothic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305" y="6003740"/>
            <a:ext cx="7946913" cy="307046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1" compatLnSpc="0">
            <a:spAutoFit/>
          </a:bodyPr>
          <a:lstStyle/>
          <a:p>
            <a:pPr marL="0" marR="0" lvl="0" indent="0" algn="ctr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700" b="0" i="0" u="none" strike="noStrike" kern="0" cap="none" spc="0" baseline="0">
                <a:solidFill>
                  <a:srgbClr val="545454"/>
                </a:solidFill>
                <a:uFillTx/>
                <a:latin typeface="GillSans CE" pitchFamily="82"/>
                <a:ea typeface="GillSans CE" pitchFamily="34"/>
                <a:cs typeface="GillSans CE" pitchFamily="34"/>
              </a:rPr>
              <a:t>Worldwide Manufacturer of PSA Generators</a:t>
            </a: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9144173" cy="281022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218"/>
              <a:gd name="f5" fmla="val 12500"/>
              <a:gd name="f6" fmla="val 692"/>
              <a:gd name="f7" fmla="val 28000"/>
              <a:gd name="f8" fmla="val 868"/>
              <a:gd name="f9" fmla="*/ f0 1 42000"/>
              <a:gd name="f10" fmla="*/ f1 1 1218"/>
              <a:gd name="f11" fmla="+- f4 0 f2"/>
              <a:gd name="f12" fmla="+- f3 0 f2"/>
              <a:gd name="f13" fmla="*/ f12 1 42000"/>
              <a:gd name="f14" fmla="*/ f11 1 1218"/>
              <a:gd name="f15" fmla="*/ f2 1 f13"/>
              <a:gd name="f16" fmla="*/ f3 1 f13"/>
              <a:gd name="f17" fmla="*/ f2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42000" h="1218">
                <a:moveTo>
                  <a:pt x="f2" y="f4"/>
                </a:moveTo>
                <a:cubicBezTo>
                  <a:pt x="f5" y="f6"/>
                  <a:pt x="f7" y="f6"/>
                  <a:pt x="f3" y="f4"/>
                </a:cubicBezTo>
                <a:cubicBezTo>
                  <a:pt x="f3" y="f8"/>
                  <a:pt x="f3" y="f2"/>
                  <a:pt x="f3" y="f2"/>
                </a:cubicBezTo>
                <a:lnTo>
                  <a:pt x="f2" y="f2"/>
                </a:lnTo>
                <a:close/>
              </a:path>
            </a:pathLst>
          </a:custGeom>
          <a:solidFill>
            <a:srgbClr val="D4E4F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6465566"/>
            <a:ext cx="9144173" cy="415183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799"/>
              <a:gd name="f5" fmla="val 35000"/>
              <a:gd name="f6" fmla="val 313"/>
              <a:gd name="f7" fmla="val 29500"/>
              <a:gd name="f8" fmla="val 625"/>
              <a:gd name="f9" fmla="val 21000"/>
              <a:gd name="f10" fmla="val 11510"/>
              <a:gd name="f11" fmla="+- 0 0 36"/>
              <a:gd name="f12" fmla="val 8000"/>
              <a:gd name="f13" fmla="+- 0 0 21"/>
              <a:gd name="f14" fmla="val 937"/>
              <a:gd name="f15" fmla="val 41000"/>
              <a:gd name="f16" fmla="*/ f0 1 42000"/>
              <a:gd name="f17" fmla="*/ f1 1 1799"/>
              <a:gd name="f18" fmla="+- f4 0 f2"/>
              <a:gd name="f19" fmla="+- f3 0 f2"/>
              <a:gd name="f20" fmla="*/ f19 1 42000"/>
              <a:gd name="f21" fmla="*/ f18 1 1799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42000" h="1799">
                <a:moveTo>
                  <a:pt x="f3" y="f2"/>
                </a:moveTo>
                <a:cubicBezTo>
                  <a:pt x="f5" y="f6"/>
                  <a:pt x="f7" y="f8"/>
                  <a:pt x="f9" y="f6"/>
                </a:cubicBezTo>
                <a:cubicBezTo>
                  <a:pt x="f10" y="f11"/>
                  <a:pt x="f12" y="f13"/>
                  <a:pt x="f2" y="f6"/>
                </a:cubicBezTo>
                <a:cubicBezTo>
                  <a:pt x="f2" y="f14"/>
                  <a:pt x="f2" y="f4"/>
                  <a:pt x="f2" y="f4"/>
                </a:cubicBezTo>
                <a:cubicBezTo>
                  <a:pt x="f2" y="f4"/>
                  <a:pt x="f15" y="f4"/>
                  <a:pt x="f3" y="f4"/>
                </a:cubicBezTo>
                <a:close/>
              </a:path>
            </a:pathLst>
          </a:custGeom>
          <a:solidFill>
            <a:srgbClr val="00A93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994" y="4502654"/>
            <a:ext cx="7924402" cy="40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sk-SK" sz="1600" i="1" dirty="0" smtClean="0">
                <a:solidFill>
                  <a:schemeClr val="tx2"/>
                </a:solidFill>
                <a:latin typeface="Gill Sans MT" pitchFamily="34" charset="0"/>
              </a:rPr>
              <a:t>b</a:t>
            </a:r>
            <a:r>
              <a:rPr lang="nb-NO" sz="1600" i="1" dirty="0" smtClean="0">
                <a:solidFill>
                  <a:schemeClr val="tx2"/>
                </a:solidFill>
                <a:latin typeface="Gill Sans MT" pitchFamily="34" charset="0"/>
              </a:rPr>
              <a:t>y </a:t>
            </a:r>
            <a:r>
              <a:rPr lang="sk-SK" sz="1600" i="1" dirty="0" smtClean="0">
                <a:solidFill>
                  <a:schemeClr val="tx2"/>
                </a:solidFill>
                <a:latin typeface="Gill Sans MT" pitchFamily="34" charset="0"/>
              </a:rPr>
              <a:t>Laco Remias,  Service Engineer,  Aftersales </a:t>
            </a:r>
            <a:r>
              <a:rPr lang="en-GB" sz="1600" i="1" dirty="0" smtClean="0">
                <a:solidFill>
                  <a:schemeClr val="tx2"/>
                </a:solidFill>
                <a:latin typeface="Gill Sans MT" pitchFamily="34" charset="0"/>
              </a:rPr>
              <a:t>&amp; </a:t>
            </a:r>
            <a:r>
              <a:rPr lang="sk-SK" sz="1600" i="1" dirty="0" smtClean="0">
                <a:solidFill>
                  <a:schemeClr val="tx2"/>
                </a:solidFill>
                <a:latin typeface="Gill Sans MT" pitchFamily="34" charset="0"/>
              </a:rPr>
              <a:t>Service</a:t>
            </a:r>
            <a:endParaRPr lang="nb-NO" sz="1600" i="1" dirty="0">
              <a:solidFill>
                <a:schemeClr val="tx2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flipH="1">
            <a:off x="8010" y="1154795"/>
            <a:ext cx="3349785" cy="3738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219" y="1676400"/>
            <a:ext cx="4190781" cy="5182413"/>
          </a:xfrm>
          <a:custGeom>
            <a:avLst/>
            <a:gdLst>
              <a:gd name="f0" fmla="val w"/>
              <a:gd name="f1" fmla="val h"/>
              <a:gd name="f2" fmla="val 0"/>
              <a:gd name="f3" fmla="val 16512"/>
              <a:gd name="f4" fmla="val 21703"/>
              <a:gd name="f5" fmla="val 303"/>
              <a:gd name="f6" fmla="val 5159"/>
              <a:gd name="f7" fmla="+- 0 0 158"/>
              <a:gd name="f8" fmla="val 11932"/>
              <a:gd name="f9" fmla="val 16271"/>
              <a:gd name="f10" fmla="val 764"/>
              <a:gd name="f11" fmla="val 16813"/>
              <a:gd name="f12" fmla="val 7683"/>
              <a:gd name="f13" fmla="*/ f0 1 16512"/>
              <a:gd name="f14" fmla="*/ f1 1 21703"/>
              <a:gd name="f15" fmla="+- f4 0 f2"/>
              <a:gd name="f16" fmla="+- f3 0 f2"/>
              <a:gd name="f17" fmla="*/ f16 1 16512"/>
              <a:gd name="f18" fmla="*/ f15 1 21703"/>
              <a:gd name="f19" fmla="*/ f2 1 f17"/>
              <a:gd name="f20" fmla="*/ f3 1 f17"/>
              <a:gd name="f21" fmla="*/ f2 1 f18"/>
              <a:gd name="f22" fmla="*/ f4 1 f18"/>
              <a:gd name="f23" fmla="*/ f19 f13 1"/>
              <a:gd name="f24" fmla="*/ f20 f13 1"/>
              <a:gd name="f25" fmla="*/ f22 f14 1"/>
              <a:gd name="f26" fmla="*/ f21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6512" h="21703">
                <a:moveTo>
                  <a:pt x="f2" y="f5"/>
                </a:moveTo>
                <a:cubicBezTo>
                  <a:pt x="f6" y="f7"/>
                  <a:pt x="f8" y="f7"/>
                  <a:pt x="f9" y="f10"/>
                </a:cubicBezTo>
                <a:cubicBezTo>
                  <a:pt x="f11" y="f12"/>
                  <a:pt x="f9" y="f4"/>
                  <a:pt x="f9" y="f4"/>
                </a:cubicBezTo>
                <a:lnTo>
                  <a:pt x="f2" y="f4"/>
                </a:lnTo>
                <a:close/>
              </a:path>
            </a:pathLst>
          </a:custGeom>
          <a:solidFill>
            <a:srgbClr val="92B7E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9" y="6466261"/>
            <a:ext cx="9144173" cy="415183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799"/>
              <a:gd name="f5" fmla="val 35000"/>
              <a:gd name="f6" fmla="val 313"/>
              <a:gd name="f7" fmla="val 29500"/>
              <a:gd name="f8" fmla="val 625"/>
              <a:gd name="f9" fmla="val 21000"/>
              <a:gd name="f10" fmla="val 11510"/>
              <a:gd name="f11" fmla="+- 0 0 36"/>
              <a:gd name="f12" fmla="val 8000"/>
              <a:gd name="f13" fmla="+- 0 0 21"/>
              <a:gd name="f14" fmla="val 937"/>
              <a:gd name="f15" fmla="val 41000"/>
              <a:gd name="f16" fmla="*/ f0 1 42000"/>
              <a:gd name="f17" fmla="*/ f1 1 1799"/>
              <a:gd name="f18" fmla="+- f4 0 f2"/>
              <a:gd name="f19" fmla="+- f3 0 f2"/>
              <a:gd name="f20" fmla="*/ f19 1 42000"/>
              <a:gd name="f21" fmla="*/ f18 1 1799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42000" h="1799">
                <a:moveTo>
                  <a:pt x="f3" y="f2"/>
                </a:moveTo>
                <a:cubicBezTo>
                  <a:pt x="f5" y="f6"/>
                  <a:pt x="f7" y="f8"/>
                  <a:pt x="f9" y="f6"/>
                </a:cubicBezTo>
                <a:cubicBezTo>
                  <a:pt x="f10" y="f11"/>
                  <a:pt x="f12" y="f13"/>
                  <a:pt x="f2" y="f6"/>
                </a:cubicBezTo>
                <a:cubicBezTo>
                  <a:pt x="f2" y="f14"/>
                  <a:pt x="f2" y="f4"/>
                  <a:pt x="f2" y="f4"/>
                </a:cubicBezTo>
                <a:cubicBezTo>
                  <a:pt x="f2" y="f4"/>
                  <a:pt x="f15" y="f4"/>
                  <a:pt x="f3" y="f4"/>
                </a:cubicBezTo>
                <a:close/>
              </a:path>
            </a:pathLst>
          </a:custGeom>
          <a:solidFill>
            <a:srgbClr val="00A93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419" y="462055"/>
            <a:ext cx="8055772" cy="547103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300" i="1" kern="0" dirty="0" smtClean="0">
                <a:solidFill>
                  <a:srgbClr val="333366"/>
                </a:solidFill>
                <a:latin typeface="Gill Sans MT" pitchFamily="34"/>
                <a:ea typeface="MS Gothic" pitchFamily="2"/>
                <a:cs typeface="Tahoma" pitchFamily="2"/>
              </a:rPr>
              <a:t>Start up the plant</a:t>
            </a:r>
            <a:endParaRPr lang="sk-SK" sz="3300" b="0" i="1" u="none" strike="noStrike" kern="0" cap="none" spc="0" baseline="0" dirty="0">
              <a:solidFill>
                <a:srgbClr val="333366"/>
              </a:solidFill>
              <a:uFillTx/>
              <a:latin typeface="Gill Sans MT" pitchFamily="34"/>
              <a:ea typeface="MS Gothic" pitchFamily="2"/>
              <a:cs typeface="Tahoma" pitchFamily="2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19" y="228"/>
            <a:ext cx="9144173" cy="281022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218"/>
              <a:gd name="f5" fmla="val 12500"/>
              <a:gd name="f6" fmla="val 692"/>
              <a:gd name="f7" fmla="val 28000"/>
              <a:gd name="f8" fmla="val 868"/>
              <a:gd name="f9" fmla="*/ f0 1 42000"/>
              <a:gd name="f10" fmla="*/ f1 1 1218"/>
              <a:gd name="f11" fmla="+- f4 0 f2"/>
              <a:gd name="f12" fmla="+- f3 0 f2"/>
              <a:gd name="f13" fmla="*/ f12 1 42000"/>
              <a:gd name="f14" fmla="*/ f11 1 1218"/>
              <a:gd name="f15" fmla="*/ f2 1 f13"/>
              <a:gd name="f16" fmla="*/ f3 1 f13"/>
              <a:gd name="f17" fmla="*/ f2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42000" h="1218">
                <a:moveTo>
                  <a:pt x="f2" y="f4"/>
                </a:moveTo>
                <a:cubicBezTo>
                  <a:pt x="f5" y="f6"/>
                  <a:pt x="f7" y="f6"/>
                  <a:pt x="f3" y="f4"/>
                </a:cubicBezTo>
                <a:cubicBezTo>
                  <a:pt x="f3" y="f8"/>
                  <a:pt x="f3" y="f2"/>
                  <a:pt x="f3" y="f2"/>
                </a:cubicBezTo>
                <a:lnTo>
                  <a:pt x="f2" y="f2"/>
                </a:lnTo>
                <a:close/>
              </a:path>
            </a:pathLst>
          </a:custGeom>
          <a:solidFill>
            <a:srgbClr val="D4E4F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47352" y="5796610"/>
            <a:ext cx="593729" cy="6297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8"/>
          <p:cNvSpPr txBox="1"/>
          <p:nvPr/>
        </p:nvSpPr>
        <p:spPr>
          <a:xfrm>
            <a:off x="4716017" y="6211564"/>
            <a:ext cx="3013615" cy="212469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r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050" b="0" i="0" u="none" strike="noStrike" kern="0" cap="none" spc="0" baseline="0">
                <a:solidFill>
                  <a:srgbClr val="333333"/>
                </a:solidFill>
                <a:uFillTx/>
                <a:latin typeface="Gill Sans MT" pitchFamily="34"/>
                <a:ea typeface="GillSans CE" pitchFamily="34"/>
                <a:cs typeface="GillSans CE" pitchFamily="34"/>
              </a:rPr>
              <a:t>Worldwide Manufacturer of PSA Generators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352" y="1957377"/>
            <a:ext cx="3889248" cy="4357134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Turn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the Air 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dryer</a:t>
            </a:r>
            <a:r>
              <a:rPr lang="sk-SK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on,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wait until you reach </a:t>
            </a: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temperature 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≤+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  <a:sym typeface="Symbol" pitchFamily="18" charset="2"/>
              </a:rPr>
              <a:t>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C</a:t>
            </a: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,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 if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the dryer is stand 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alone</a:t>
            </a: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.                    </a:t>
            </a:r>
            <a:r>
              <a:rPr lang="sk-SK" dirty="0">
                <a:solidFill>
                  <a:schemeClr val="bg1"/>
                </a:solidFill>
                <a:latin typeface="Gill Sans MT" pitchFamily="34" charset="0"/>
              </a:rPr>
              <a:t>D</a:t>
            </a: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esicant dryer - is not necessary to wait.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Start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up the compressor against </a:t>
            </a: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to 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open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Air 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tank</a:t>
            </a:r>
            <a:endParaRPr lang="sk-SK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When compressore reach the unload pressure 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(compressor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pressure stop value), open the generator inlet valve and start generator in manual mode against open Product tank, with </a:t>
            </a: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closed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delivery valve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20574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000" dirty="0" smtClean="0">
                <a:latin typeface="Gill Sans MT" pitchFamily="34" charset="0"/>
              </a:rPr>
              <a:t>After </a:t>
            </a:r>
            <a:r>
              <a:rPr lang="en-US" sz="2000" dirty="0">
                <a:latin typeface="Gill Sans MT" pitchFamily="34" charset="0"/>
              </a:rPr>
              <a:t>you reach stable performance </a:t>
            </a:r>
            <a:r>
              <a:rPr lang="sk-SK" sz="2000" dirty="0" smtClean="0">
                <a:latin typeface="Gill Sans MT" pitchFamily="34" charset="0"/>
              </a:rPr>
              <a:t>(purity, pressure...) </a:t>
            </a:r>
            <a:r>
              <a:rPr lang="en-US" sz="2000" dirty="0">
                <a:latin typeface="Gill Sans MT" pitchFamily="34" charset="0"/>
              </a:rPr>
              <a:t>open the product tank outlet and start </a:t>
            </a:r>
            <a:r>
              <a:rPr lang="en-US" sz="2000" dirty="0" smtClean="0">
                <a:latin typeface="Gill Sans MT" pitchFamily="34" charset="0"/>
              </a:rPr>
              <a:t>delivery</a:t>
            </a:r>
            <a:endParaRPr lang="sk-SK" sz="2000" dirty="0" smtClean="0">
              <a:latin typeface="Gill Sans MT" pitchFamily="34" charset="0"/>
            </a:endParaRPr>
          </a:p>
          <a:p>
            <a:pPr marL="400050" indent="-400050">
              <a:buFont typeface="+mj-lt"/>
              <a:buAutoNum type="romanUcPeriod"/>
            </a:pPr>
            <a:endParaRPr lang="en-US" sz="2000" dirty="0">
              <a:latin typeface="Gill Sans MT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000" dirty="0" smtClean="0">
                <a:latin typeface="Gill Sans MT" pitchFamily="34" charset="0"/>
              </a:rPr>
              <a:t>When </a:t>
            </a:r>
            <a:r>
              <a:rPr lang="en-US" sz="2000" dirty="0">
                <a:latin typeface="Gill Sans MT" pitchFamily="34" charset="0"/>
              </a:rPr>
              <a:t>stable – </a:t>
            </a:r>
            <a:r>
              <a:rPr lang="sk-SK" sz="2000" dirty="0" smtClean="0">
                <a:latin typeface="Gill Sans MT" pitchFamily="34" charset="0"/>
              </a:rPr>
              <a:t>swith to auto mode</a:t>
            </a:r>
          </a:p>
          <a:p>
            <a:pPr marL="400050" indent="-400050">
              <a:buFont typeface="+mj-lt"/>
              <a:buAutoNum type="romanUcPeriod"/>
            </a:pPr>
            <a:endParaRPr lang="en-US" sz="2000" dirty="0">
              <a:latin typeface="Gill Sans MT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000" dirty="0" smtClean="0">
                <a:latin typeface="Gill Sans MT" pitchFamily="34" charset="0"/>
              </a:rPr>
              <a:t>To </a:t>
            </a:r>
            <a:r>
              <a:rPr lang="en-US" sz="2000" dirty="0">
                <a:latin typeface="Gill Sans MT" pitchFamily="34" charset="0"/>
              </a:rPr>
              <a:t>check the performance of the generator </a:t>
            </a:r>
            <a:r>
              <a:rPr lang="en-US" sz="2000" dirty="0" smtClean="0">
                <a:latin typeface="Gill Sans MT" pitchFamily="34" charset="0"/>
              </a:rPr>
              <a:t>assembly,</a:t>
            </a:r>
            <a:r>
              <a:rPr lang="sk-SK" sz="2000" dirty="0" smtClean="0">
                <a:latin typeface="Gill Sans MT" pitchFamily="34" charset="0"/>
              </a:rPr>
              <a:t> </a:t>
            </a:r>
            <a:r>
              <a:rPr lang="en-US" sz="2000" dirty="0" smtClean="0">
                <a:latin typeface="Gill Sans MT" pitchFamily="34" charset="0"/>
              </a:rPr>
              <a:t>compare </a:t>
            </a:r>
            <a:r>
              <a:rPr lang="en-US" sz="2000" dirty="0">
                <a:latin typeface="Gill Sans MT" pitchFamily="34" charset="0"/>
              </a:rPr>
              <a:t>the actual performance values with those in the </a:t>
            </a:r>
            <a:r>
              <a:rPr lang="sk-SK" sz="2000" dirty="0" smtClean="0">
                <a:latin typeface="Gill Sans MT" pitchFamily="34" charset="0"/>
              </a:rPr>
              <a:t>Design Rewiev Certificate</a:t>
            </a:r>
            <a:endParaRPr lang="en-GB" sz="20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flipH="1">
            <a:off x="8010" y="1154795"/>
            <a:ext cx="3349785" cy="3738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219" y="1600200"/>
            <a:ext cx="4266981" cy="5258613"/>
          </a:xfrm>
          <a:custGeom>
            <a:avLst/>
            <a:gdLst>
              <a:gd name="f0" fmla="val w"/>
              <a:gd name="f1" fmla="val h"/>
              <a:gd name="f2" fmla="val 0"/>
              <a:gd name="f3" fmla="val 16512"/>
              <a:gd name="f4" fmla="val 21703"/>
              <a:gd name="f5" fmla="val 303"/>
              <a:gd name="f6" fmla="val 5159"/>
              <a:gd name="f7" fmla="+- 0 0 158"/>
              <a:gd name="f8" fmla="val 11932"/>
              <a:gd name="f9" fmla="val 16271"/>
              <a:gd name="f10" fmla="val 764"/>
              <a:gd name="f11" fmla="val 16813"/>
              <a:gd name="f12" fmla="val 7683"/>
              <a:gd name="f13" fmla="*/ f0 1 16512"/>
              <a:gd name="f14" fmla="*/ f1 1 21703"/>
              <a:gd name="f15" fmla="+- f4 0 f2"/>
              <a:gd name="f16" fmla="+- f3 0 f2"/>
              <a:gd name="f17" fmla="*/ f16 1 16512"/>
              <a:gd name="f18" fmla="*/ f15 1 21703"/>
              <a:gd name="f19" fmla="*/ f2 1 f17"/>
              <a:gd name="f20" fmla="*/ f3 1 f17"/>
              <a:gd name="f21" fmla="*/ f2 1 f18"/>
              <a:gd name="f22" fmla="*/ f4 1 f18"/>
              <a:gd name="f23" fmla="*/ f19 f13 1"/>
              <a:gd name="f24" fmla="*/ f20 f13 1"/>
              <a:gd name="f25" fmla="*/ f22 f14 1"/>
              <a:gd name="f26" fmla="*/ f21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6512" h="21703">
                <a:moveTo>
                  <a:pt x="f2" y="f5"/>
                </a:moveTo>
                <a:cubicBezTo>
                  <a:pt x="f6" y="f7"/>
                  <a:pt x="f8" y="f7"/>
                  <a:pt x="f9" y="f10"/>
                </a:cubicBezTo>
                <a:cubicBezTo>
                  <a:pt x="f11" y="f12"/>
                  <a:pt x="f9" y="f4"/>
                  <a:pt x="f9" y="f4"/>
                </a:cubicBezTo>
                <a:lnTo>
                  <a:pt x="f2" y="f4"/>
                </a:lnTo>
                <a:close/>
              </a:path>
            </a:pathLst>
          </a:custGeom>
          <a:solidFill>
            <a:srgbClr val="92B7E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9" y="6466261"/>
            <a:ext cx="9144173" cy="415183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799"/>
              <a:gd name="f5" fmla="val 35000"/>
              <a:gd name="f6" fmla="val 313"/>
              <a:gd name="f7" fmla="val 29500"/>
              <a:gd name="f8" fmla="val 625"/>
              <a:gd name="f9" fmla="val 21000"/>
              <a:gd name="f10" fmla="val 11510"/>
              <a:gd name="f11" fmla="+- 0 0 36"/>
              <a:gd name="f12" fmla="val 8000"/>
              <a:gd name="f13" fmla="+- 0 0 21"/>
              <a:gd name="f14" fmla="val 937"/>
              <a:gd name="f15" fmla="val 41000"/>
              <a:gd name="f16" fmla="*/ f0 1 42000"/>
              <a:gd name="f17" fmla="*/ f1 1 1799"/>
              <a:gd name="f18" fmla="+- f4 0 f2"/>
              <a:gd name="f19" fmla="+- f3 0 f2"/>
              <a:gd name="f20" fmla="*/ f19 1 42000"/>
              <a:gd name="f21" fmla="*/ f18 1 1799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42000" h="1799">
                <a:moveTo>
                  <a:pt x="f3" y="f2"/>
                </a:moveTo>
                <a:cubicBezTo>
                  <a:pt x="f5" y="f6"/>
                  <a:pt x="f7" y="f8"/>
                  <a:pt x="f9" y="f6"/>
                </a:cubicBezTo>
                <a:cubicBezTo>
                  <a:pt x="f10" y="f11"/>
                  <a:pt x="f12" y="f13"/>
                  <a:pt x="f2" y="f6"/>
                </a:cubicBezTo>
                <a:cubicBezTo>
                  <a:pt x="f2" y="f14"/>
                  <a:pt x="f2" y="f4"/>
                  <a:pt x="f2" y="f4"/>
                </a:cubicBezTo>
                <a:cubicBezTo>
                  <a:pt x="f2" y="f4"/>
                  <a:pt x="f15" y="f4"/>
                  <a:pt x="f3" y="f4"/>
                </a:cubicBezTo>
                <a:close/>
              </a:path>
            </a:pathLst>
          </a:custGeom>
          <a:solidFill>
            <a:srgbClr val="00A93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419" y="462055"/>
            <a:ext cx="8055772" cy="547103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300" i="1" kern="0" dirty="0" smtClean="0">
                <a:solidFill>
                  <a:srgbClr val="333366"/>
                </a:solidFill>
                <a:latin typeface="Gill Sans MT" pitchFamily="34"/>
                <a:ea typeface="MS Gothic" pitchFamily="2"/>
                <a:cs typeface="Tahoma" pitchFamily="2"/>
              </a:rPr>
              <a:t>Setpoints and parameters</a:t>
            </a:r>
            <a:endParaRPr lang="sk-SK" sz="3300" b="0" i="1" u="none" strike="noStrike" kern="0" cap="none" spc="0" baseline="0" dirty="0">
              <a:solidFill>
                <a:srgbClr val="333366"/>
              </a:solidFill>
              <a:uFillTx/>
              <a:latin typeface="Gill Sans MT" pitchFamily="34"/>
              <a:ea typeface="MS Gothic" pitchFamily="2"/>
              <a:cs typeface="Tahoma" pitchFamily="2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19" y="228"/>
            <a:ext cx="9144173" cy="281022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218"/>
              <a:gd name="f5" fmla="val 12500"/>
              <a:gd name="f6" fmla="val 692"/>
              <a:gd name="f7" fmla="val 28000"/>
              <a:gd name="f8" fmla="val 868"/>
              <a:gd name="f9" fmla="*/ f0 1 42000"/>
              <a:gd name="f10" fmla="*/ f1 1 1218"/>
              <a:gd name="f11" fmla="+- f4 0 f2"/>
              <a:gd name="f12" fmla="+- f3 0 f2"/>
              <a:gd name="f13" fmla="*/ f12 1 42000"/>
              <a:gd name="f14" fmla="*/ f11 1 1218"/>
              <a:gd name="f15" fmla="*/ f2 1 f13"/>
              <a:gd name="f16" fmla="*/ f3 1 f13"/>
              <a:gd name="f17" fmla="*/ f2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42000" h="1218">
                <a:moveTo>
                  <a:pt x="f2" y="f4"/>
                </a:moveTo>
                <a:cubicBezTo>
                  <a:pt x="f5" y="f6"/>
                  <a:pt x="f7" y="f6"/>
                  <a:pt x="f3" y="f4"/>
                </a:cubicBezTo>
                <a:cubicBezTo>
                  <a:pt x="f3" y="f8"/>
                  <a:pt x="f3" y="f2"/>
                  <a:pt x="f3" y="f2"/>
                </a:cubicBezTo>
                <a:lnTo>
                  <a:pt x="f2" y="f2"/>
                </a:lnTo>
                <a:close/>
              </a:path>
            </a:pathLst>
          </a:custGeom>
          <a:solidFill>
            <a:srgbClr val="D4E4F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47352" y="5796610"/>
            <a:ext cx="593729" cy="6297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8"/>
          <p:cNvSpPr txBox="1"/>
          <p:nvPr/>
        </p:nvSpPr>
        <p:spPr>
          <a:xfrm>
            <a:off x="4716017" y="6211564"/>
            <a:ext cx="3013615" cy="212469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r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050" b="0" i="0" u="none" strike="noStrike" kern="0" cap="none" spc="0" baseline="0">
                <a:solidFill>
                  <a:srgbClr val="333333"/>
                </a:solidFill>
                <a:uFillTx/>
                <a:latin typeface="Gill Sans MT" pitchFamily="34"/>
                <a:ea typeface="GillSans CE" pitchFamily="34"/>
                <a:cs typeface="GillSans CE" pitchFamily="34"/>
              </a:rPr>
              <a:t>Worldwide Manufacturer of PSA Generators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680" y="1813556"/>
            <a:ext cx="4008120" cy="4651830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Adjustable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:</a:t>
            </a:r>
            <a:endParaRPr lang="sk-SK" dirty="0" smtClean="0">
              <a:solidFill>
                <a:schemeClr val="bg1"/>
              </a:solidFill>
              <a:latin typeface="Gill Sans MT" pitchFamily="34" charset="0"/>
            </a:endParaRPr>
          </a:p>
          <a:p>
            <a:endParaRPr lang="en-US" sz="500" u="sng" dirty="0">
              <a:solidFill>
                <a:schemeClr val="bg1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Purity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alarm – flashing Alarm indication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Purity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stop – purity too low, stop of operation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Pressure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stop – generator </a:t>
            </a: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go to stand-by mode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due to small or no consumption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Pressure </a:t>
            </a: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re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start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– generator restart after pressure drop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>
                <a:solidFill>
                  <a:schemeClr val="bg1"/>
                </a:solidFill>
                <a:latin typeface="Gill Sans MT" pitchFamily="34" charset="0"/>
              </a:rPr>
              <a:t>P</a:t>
            </a: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urge settings - </a:t>
            </a:r>
            <a:r>
              <a:rPr lang="en-GB" dirty="0">
                <a:solidFill>
                  <a:schemeClr val="bg1"/>
                </a:solidFill>
                <a:latin typeface="Gill Sans MT" pitchFamily="34" charset="0"/>
              </a:rPr>
              <a:t>to prevent low purity product to be delivered to either the product tank </a:t>
            </a: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or </a:t>
            </a:r>
            <a:r>
              <a:rPr lang="en-GB" dirty="0">
                <a:solidFill>
                  <a:schemeClr val="bg1"/>
                </a:solidFill>
                <a:latin typeface="Gill Sans MT" pitchFamily="34" charset="0"/>
              </a:rPr>
              <a:t>to </a:t>
            </a: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the </a:t>
            </a: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delivery line</a:t>
            </a:r>
            <a:endParaRPr lang="sk-SK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sk-SK" sz="800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sk-SK" sz="1600" dirty="0" smtClean="0">
                <a:solidFill>
                  <a:schemeClr val="bg1"/>
                </a:solidFill>
                <a:latin typeface="Gill Sans MT" pitchFamily="34" charset="0"/>
              </a:rPr>
              <a:t>!!! </a:t>
            </a:r>
            <a:r>
              <a:rPr lang="sk-SK" sz="1600" dirty="0">
                <a:solidFill>
                  <a:schemeClr val="bg1"/>
                </a:solidFill>
                <a:latin typeface="Gill Sans MT" pitchFamily="34" charset="0"/>
              </a:rPr>
              <a:t>P</a:t>
            </a:r>
            <a:r>
              <a:rPr lang="sk-SK" sz="1600" dirty="0" smtClean="0">
                <a:solidFill>
                  <a:schemeClr val="bg1"/>
                </a:solidFill>
                <a:latin typeface="Gill Sans MT" pitchFamily="34" charset="0"/>
              </a:rPr>
              <a:t>rocess settings are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 locked b</a:t>
            </a:r>
            <a:r>
              <a:rPr lang="sk-SK" sz="1600" dirty="0">
                <a:solidFill>
                  <a:schemeClr val="bg1"/>
                </a:solidFill>
                <a:latin typeface="Gill Sans MT" pitchFamily="34" charset="0"/>
              </a:rPr>
              <a:t>y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sk-SK" sz="1600" dirty="0" smtClean="0">
                <a:solidFill>
                  <a:schemeClr val="bg1"/>
                </a:solidFill>
                <a:latin typeface="Gill Sans MT" pitchFamily="34" charset="0"/>
              </a:rPr>
              <a:t>Level 2 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password</a:t>
            </a:r>
            <a:r>
              <a:rPr lang="sk-SK" sz="1600" dirty="0" smtClean="0">
                <a:solidFill>
                  <a:schemeClr val="bg1"/>
                </a:solidFill>
                <a:latin typeface="Gill Sans MT" pitchFamily="34" charset="0"/>
              </a:rPr>
              <a:t>. </a:t>
            </a:r>
            <a:r>
              <a:rPr lang="en-GB" sz="1600" dirty="0">
                <a:solidFill>
                  <a:schemeClr val="bg1"/>
                </a:solidFill>
                <a:latin typeface="Gill Sans MT" pitchFamily="34" charset="0"/>
              </a:rPr>
              <a:t>Changing </a:t>
            </a:r>
            <a:r>
              <a:rPr lang="sk-SK" sz="1600" dirty="0" smtClean="0">
                <a:solidFill>
                  <a:schemeClr val="bg1"/>
                </a:solidFill>
                <a:latin typeface="Gill Sans MT" pitchFamily="34" charset="0"/>
              </a:rPr>
              <a:t>of </a:t>
            </a:r>
            <a:r>
              <a:rPr lang="en-GB" sz="1600" dirty="0" smtClean="0">
                <a:solidFill>
                  <a:schemeClr val="bg1"/>
                </a:solidFill>
                <a:latin typeface="Gill Sans MT" pitchFamily="34" charset="0"/>
              </a:rPr>
              <a:t>the </a:t>
            </a:r>
            <a:r>
              <a:rPr lang="en-GB" sz="1600" dirty="0">
                <a:solidFill>
                  <a:schemeClr val="bg1"/>
                </a:solidFill>
                <a:latin typeface="Gill Sans MT" pitchFamily="34" charset="0"/>
              </a:rPr>
              <a:t>values will change the generator performance. </a:t>
            </a:r>
            <a:r>
              <a:rPr lang="sk-SK" sz="1600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latin typeface="Gill Sans MT" pitchFamily="34" charset="0"/>
              </a:rPr>
              <a:t>Always </a:t>
            </a:r>
            <a:r>
              <a:rPr lang="en-GB" sz="1600" dirty="0">
                <a:solidFill>
                  <a:schemeClr val="bg1"/>
                </a:solidFill>
                <a:latin typeface="Gill Sans MT" pitchFamily="34" charset="0"/>
              </a:rPr>
              <a:t>contact Oxymat representatives in case of persisting troubles</a:t>
            </a:r>
            <a:r>
              <a:rPr lang="en-GB" sz="1600" dirty="0" smtClean="0">
                <a:solidFill>
                  <a:schemeClr val="bg1"/>
                </a:solidFill>
                <a:latin typeface="Gill Sans MT" pitchFamily="34" charset="0"/>
              </a:rPr>
              <a:t>.</a:t>
            </a:r>
            <a:endParaRPr lang="en-GB" sz="1600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95" y="504966"/>
            <a:ext cx="2384903" cy="234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55" y="1201674"/>
            <a:ext cx="653930" cy="65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26"/>
          <p:cNvSpPr>
            <a:spLocks noChangeShapeType="1"/>
          </p:cNvSpPr>
          <p:nvPr/>
        </p:nvSpPr>
        <p:spPr bwMode="auto">
          <a:xfrm>
            <a:off x="5334000" y="1528637"/>
            <a:ext cx="533400" cy="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47" y="3383043"/>
            <a:ext cx="3072782" cy="230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 flipH="1">
            <a:off x="7811668" y="3276600"/>
            <a:ext cx="135684" cy="51268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0" y="5796610"/>
            <a:ext cx="16578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00" dirty="0" smtClean="0">
                <a:latin typeface="Gill Sans MT" pitchFamily="34" charset="0"/>
              </a:rPr>
              <a:t>Panel control I – purity settings</a:t>
            </a:r>
            <a:endParaRPr lang="en-US" sz="900" dirty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0334" y="2970178"/>
            <a:ext cx="13324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00" dirty="0" smtClean="0">
                <a:latin typeface="Gill Sans MT" pitchFamily="34" charset="0"/>
              </a:rPr>
              <a:t>Level 1password is 4021</a:t>
            </a:r>
            <a:endParaRPr lang="en-US" sz="900" dirty="0">
              <a:latin typeface="Gill Sans M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4417" y="1981200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00" dirty="0" smtClean="0">
                <a:latin typeface="Gill Sans MT" pitchFamily="34" charset="0"/>
              </a:rPr>
              <a:t>User settings button</a:t>
            </a:r>
            <a:endParaRPr lang="en-US" sz="9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7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flipH="1">
            <a:off x="8010" y="1154795"/>
            <a:ext cx="3349785" cy="3738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219" y="1600200"/>
            <a:ext cx="4266981" cy="5258613"/>
          </a:xfrm>
          <a:custGeom>
            <a:avLst/>
            <a:gdLst>
              <a:gd name="f0" fmla="val w"/>
              <a:gd name="f1" fmla="val h"/>
              <a:gd name="f2" fmla="val 0"/>
              <a:gd name="f3" fmla="val 16512"/>
              <a:gd name="f4" fmla="val 21703"/>
              <a:gd name="f5" fmla="val 303"/>
              <a:gd name="f6" fmla="val 5159"/>
              <a:gd name="f7" fmla="+- 0 0 158"/>
              <a:gd name="f8" fmla="val 11932"/>
              <a:gd name="f9" fmla="val 16271"/>
              <a:gd name="f10" fmla="val 764"/>
              <a:gd name="f11" fmla="val 16813"/>
              <a:gd name="f12" fmla="val 7683"/>
              <a:gd name="f13" fmla="*/ f0 1 16512"/>
              <a:gd name="f14" fmla="*/ f1 1 21703"/>
              <a:gd name="f15" fmla="+- f4 0 f2"/>
              <a:gd name="f16" fmla="+- f3 0 f2"/>
              <a:gd name="f17" fmla="*/ f16 1 16512"/>
              <a:gd name="f18" fmla="*/ f15 1 21703"/>
              <a:gd name="f19" fmla="*/ f2 1 f17"/>
              <a:gd name="f20" fmla="*/ f3 1 f17"/>
              <a:gd name="f21" fmla="*/ f2 1 f18"/>
              <a:gd name="f22" fmla="*/ f4 1 f18"/>
              <a:gd name="f23" fmla="*/ f19 f13 1"/>
              <a:gd name="f24" fmla="*/ f20 f13 1"/>
              <a:gd name="f25" fmla="*/ f22 f14 1"/>
              <a:gd name="f26" fmla="*/ f21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6512" h="21703">
                <a:moveTo>
                  <a:pt x="f2" y="f5"/>
                </a:moveTo>
                <a:cubicBezTo>
                  <a:pt x="f6" y="f7"/>
                  <a:pt x="f8" y="f7"/>
                  <a:pt x="f9" y="f10"/>
                </a:cubicBezTo>
                <a:cubicBezTo>
                  <a:pt x="f11" y="f12"/>
                  <a:pt x="f9" y="f4"/>
                  <a:pt x="f9" y="f4"/>
                </a:cubicBezTo>
                <a:lnTo>
                  <a:pt x="f2" y="f4"/>
                </a:lnTo>
                <a:close/>
              </a:path>
            </a:pathLst>
          </a:custGeom>
          <a:solidFill>
            <a:srgbClr val="92B7E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9" y="6466261"/>
            <a:ext cx="9144173" cy="415183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799"/>
              <a:gd name="f5" fmla="val 35000"/>
              <a:gd name="f6" fmla="val 313"/>
              <a:gd name="f7" fmla="val 29500"/>
              <a:gd name="f8" fmla="val 625"/>
              <a:gd name="f9" fmla="val 21000"/>
              <a:gd name="f10" fmla="val 11510"/>
              <a:gd name="f11" fmla="+- 0 0 36"/>
              <a:gd name="f12" fmla="val 8000"/>
              <a:gd name="f13" fmla="+- 0 0 21"/>
              <a:gd name="f14" fmla="val 937"/>
              <a:gd name="f15" fmla="val 41000"/>
              <a:gd name="f16" fmla="*/ f0 1 42000"/>
              <a:gd name="f17" fmla="*/ f1 1 1799"/>
              <a:gd name="f18" fmla="+- f4 0 f2"/>
              <a:gd name="f19" fmla="+- f3 0 f2"/>
              <a:gd name="f20" fmla="*/ f19 1 42000"/>
              <a:gd name="f21" fmla="*/ f18 1 1799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42000" h="1799">
                <a:moveTo>
                  <a:pt x="f3" y="f2"/>
                </a:moveTo>
                <a:cubicBezTo>
                  <a:pt x="f5" y="f6"/>
                  <a:pt x="f7" y="f8"/>
                  <a:pt x="f9" y="f6"/>
                </a:cubicBezTo>
                <a:cubicBezTo>
                  <a:pt x="f10" y="f11"/>
                  <a:pt x="f12" y="f13"/>
                  <a:pt x="f2" y="f6"/>
                </a:cubicBezTo>
                <a:cubicBezTo>
                  <a:pt x="f2" y="f14"/>
                  <a:pt x="f2" y="f4"/>
                  <a:pt x="f2" y="f4"/>
                </a:cubicBezTo>
                <a:cubicBezTo>
                  <a:pt x="f2" y="f4"/>
                  <a:pt x="f15" y="f4"/>
                  <a:pt x="f3" y="f4"/>
                </a:cubicBezTo>
                <a:close/>
              </a:path>
            </a:pathLst>
          </a:custGeom>
          <a:solidFill>
            <a:srgbClr val="00A93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419" y="462055"/>
            <a:ext cx="8055772" cy="547103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i="1" kern="0" dirty="0" smtClean="0">
                <a:solidFill>
                  <a:srgbClr val="333366"/>
                </a:solidFill>
                <a:latin typeface="Gill Sans MT" pitchFamily="34"/>
                <a:ea typeface="MS Gothic" pitchFamily="2"/>
                <a:cs typeface="Tahoma" pitchFamily="2"/>
              </a:rPr>
              <a:t>Pressure settings</a:t>
            </a:r>
            <a:endParaRPr lang="sk-SK" sz="3300" b="0" i="1" u="none" strike="noStrike" kern="0" cap="none" spc="0" baseline="0" dirty="0">
              <a:solidFill>
                <a:srgbClr val="333366"/>
              </a:solidFill>
              <a:uFillTx/>
              <a:latin typeface="Gill Sans MT" pitchFamily="34"/>
              <a:ea typeface="MS Gothic" pitchFamily="2"/>
              <a:cs typeface="Tahoma" pitchFamily="2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19" y="228"/>
            <a:ext cx="9144173" cy="281022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218"/>
              <a:gd name="f5" fmla="val 12500"/>
              <a:gd name="f6" fmla="val 692"/>
              <a:gd name="f7" fmla="val 28000"/>
              <a:gd name="f8" fmla="val 868"/>
              <a:gd name="f9" fmla="*/ f0 1 42000"/>
              <a:gd name="f10" fmla="*/ f1 1 1218"/>
              <a:gd name="f11" fmla="+- f4 0 f2"/>
              <a:gd name="f12" fmla="+- f3 0 f2"/>
              <a:gd name="f13" fmla="*/ f12 1 42000"/>
              <a:gd name="f14" fmla="*/ f11 1 1218"/>
              <a:gd name="f15" fmla="*/ f2 1 f13"/>
              <a:gd name="f16" fmla="*/ f3 1 f13"/>
              <a:gd name="f17" fmla="*/ f2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42000" h="1218">
                <a:moveTo>
                  <a:pt x="f2" y="f4"/>
                </a:moveTo>
                <a:cubicBezTo>
                  <a:pt x="f5" y="f6"/>
                  <a:pt x="f7" y="f6"/>
                  <a:pt x="f3" y="f4"/>
                </a:cubicBezTo>
                <a:cubicBezTo>
                  <a:pt x="f3" y="f8"/>
                  <a:pt x="f3" y="f2"/>
                  <a:pt x="f3" y="f2"/>
                </a:cubicBezTo>
                <a:lnTo>
                  <a:pt x="f2" y="f2"/>
                </a:lnTo>
                <a:close/>
              </a:path>
            </a:pathLst>
          </a:custGeom>
          <a:solidFill>
            <a:srgbClr val="D4E4F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47352" y="5796610"/>
            <a:ext cx="593729" cy="6297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8"/>
          <p:cNvSpPr txBox="1"/>
          <p:nvPr/>
        </p:nvSpPr>
        <p:spPr>
          <a:xfrm>
            <a:off x="4716017" y="6211564"/>
            <a:ext cx="3013615" cy="212469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r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050" b="0" i="0" u="none" strike="noStrike" kern="0" cap="none" spc="0" baseline="0">
                <a:solidFill>
                  <a:srgbClr val="333333"/>
                </a:solidFill>
                <a:uFillTx/>
                <a:latin typeface="Gill Sans MT" pitchFamily="34"/>
                <a:ea typeface="GillSans CE" pitchFamily="34"/>
                <a:cs typeface="GillSans CE" pitchFamily="34"/>
              </a:rPr>
              <a:t>Worldwide Manufacturer of PSA Generators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9649" y="1891146"/>
            <a:ext cx="3985151" cy="4532887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Correct </a:t>
            </a:r>
            <a:r>
              <a:rPr lang="sk-SK" sz="1600" dirty="0" smtClean="0">
                <a:solidFill>
                  <a:schemeClr val="bg1"/>
                </a:solidFill>
                <a:latin typeface="Gill Sans MT" pitchFamily="34" charset="0"/>
              </a:rPr>
              <a:t>Pressure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 set</a:t>
            </a:r>
            <a:r>
              <a:rPr lang="sk-SK" sz="1600" dirty="0" smtClean="0">
                <a:solidFill>
                  <a:schemeClr val="bg1"/>
                </a:solidFill>
                <a:latin typeface="Gill Sans MT" pitchFamily="34" charset="0"/>
              </a:rPr>
              <a:t>-point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sk-SK" sz="1600" dirty="0" smtClean="0">
                <a:solidFill>
                  <a:schemeClr val="bg1"/>
                </a:solidFill>
                <a:latin typeface="Gill Sans MT" pitchFamily="34" charset="0"/>
              </a:rPr>
              <a:t>stop 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is </a:t>
            </a: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essential for fluent generator operation, as it controls </a:t>
            </a:r>
            <a:r>
              <a:rPr lang="sk-SK" sz="1600" dirty="0" smtClean="0">
                <a:solidFill>
                  <a:schemeClr val="bg1"/>
                </a:solidFill>
                <a:latin typeface="Gill Sans MT" pitchFamily="34" charset="0"/>
              </a:rPr>
              <a:t>S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tart </a:t>
            </a: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and </a:t>
            </a:r>
            <a:r>
              <a:rPr lang="sk-SK" sz="1600" dirty="0" smtClean="0">
                <a:solidFill>
                  <a:schemeClr val="bg1"/>
                </a:solidFill>
                <a:latin typeface="Gill Sans MT" pitchFamily="34" charset="0"/>
              </a:rPr>
              <a:t>S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top </a:t>
            </a: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of generator in auto mode.</a:t>
            </a:r>
            <a:endParaRPr lang="sk-SK" sz="1600" dirty="0">
              <a:solidFill>
                <a:schemeClr val="bg1"/>
              </a:solidFill>
              <a:latin typeface="Gill Sans MT" pitchFamily="34" charset="0"/>
            </a:endParaRPr>
          </a:p>
          <a:p>
            <a:endParaRPr lang="en-US" sz="800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How to set up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:</a:t>
            </a:r>
            <a:endParaRPr lang="sk-SK" sz="1600" dirty="0" smtClean="0">
              <a:solidFill>
                <a:schemeClr val="bg1"/>
              </a:solidFill>
              <a:latin typeface="Gill Sans MT" pitchFamily="34" charset="0"/>
            </a:endParaRPr>
          </a:p>
          <a:p>
            <a:endParaRPr lang="sk-SK" sz="800" u="sng" dirty="0">
              <a:solidFill>
                <a:schemeClr val="bg1"/>
              </a:solidFill>
              <a:latin typeface="Gill Sans M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sz="1600" dirty="0" smtClean="0">
                <a:solidFill>
                  <a:schemeClr val="bg1"/>
                </a:solidFill>
                <a:latin typeface="Gill Sans MT" pitchFamily="34" charset="0"/>
              </a:rPr>
              <a:t>R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un </a:t>
            </a: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the generator in manual mode with closed product delivery valve </a:t>
            </a:r>
            <a:r>
              <a:rPr lang="sk-SK" sz="1600" dirty="0" smtClean="0">
                <a:solidFill>
                  <a:schemeClr val="bg1"/>
                </a:solidFill>
                <a:latin typeface="Gill Sans MT" pitchFamily="34" charset="0"/>
              </a:rPr>
              <a:t>               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no consumption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>
              <a:solidFill>
                <a:schemeClr val="bg1"/>
              </a:solidFill>
              <a:latin typeface="Gill Sans M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sz="1600" dirty="0" smtClean="0">
                <a:solidFill>
                  <a:schemeClr val="bg1"/>
                </a:solidFill>
                <a:latin typeface="Gill Sans MT" pitchFamily="34" charset="0"/>
              </a:rPr>
              <a:t>L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et </a:t>
            </a: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the generator run for at least 10 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min </a:t>
            </a: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and read the maximum pressure in the product receiver tank 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- Peak </a:t>
            </a: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pressure 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P1</a:t>
            </a:r>
          </a:p>
          <a:p>
            <a:pPr marL="342900" indent="-342900">
              <a:buFont typeface="+mj-lt"/>
              <a:buAutoNum type="arabicPeriod"/>
            </a:pPr>
            <a:endParaRPr lang="sk-SK" sz="800" dirty="0">
              <a:solidFill>
                <a:schemeClr val="bg1"/>
              </a:solidFill>
              <a:latin typeface="Gill Sans M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Calculate the Pressure set-point stop P2 by subtracting 0.05 from peak pressure P1.</a:t>
            </a:r>
            <a:r>
              <a:rPr lang="sk-SK" sz="1600" dirty="0" smtClean="0">
                <a:solidFill>
                  <a:schemeClr val="bg1"/>
                </a:solidFill>
                <a:latin typeface="Gill Sans MT" pitchFamily="34" charset="0"/>
              </a:rPr>
              <a:t>       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P2 = P1 - 0.05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>
              <a:solidFill>
                <a:schemeClr val="bg1"/>
              </a:solidFill>
              <a:latin typeface="Gill Sans M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The pressure restart set point (normal value 0.5 bar) controls when the generator restarts.    P3 = P2 - 0.50</a:t>
            </a:r>
            <a:endParaRPr lang="sk-SK" sz="1600" dirty="0">
              <a:solidFill>
                <a:schemeClr val="bg1"/>
              </a:solidFill>
              <a:latin typeface="Gill Sans MT" pitchFamily="34" charset="0"/>
            </a:endParaRPr>
          </a:p>
          <a:p>
            <a:endParaRPr lang="en-US" sz="500" u="sng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68" y="1725112"/>
            <a:ext cx="3102864" cy="232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19600" y="4261474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>
                <a:latin typeface="Gill Sans MT" pitchFamily="34" charset="0"/>
              </a:rPr>
              <a:t>Example</a:t>
            </a:r>
            <a:r>
              <a:rPr lang="sk-SK" sz="1600" i="1" dirty="0">
                <a:latin typeface="Gill Sans MT" pitchFamily="34" charset="0"/>
              </a:rPr>
              <a:t>: </a:t>
            </a:r>
            <a:endParaRPr lang="en-US" sz="1600" i="1" dirty="0" smtClean="0">
              <a:latin typeface="Gill Sans MT" pitchFamily="34" charset="0"/>
            </a:endParaRPr>
          </a:p>
          <a:p>
            <a:r>
              <a:rPr lang="en-US" sz="1400" i="1" dirty="0" smtClean="0">
                <a:latin typeface="Gill Sans MT" pitchFamily="34" charset="0"/>
              </a:rPr>
              <a:t>Measured </a:t>
            </a:r>
            <a:r>
              <a:rPr lang="en-US" sz="1400" i="1" dirty="0">
                <a:latin typeface="Gill Sans MT" pitchFamily="34" charset="0"/>
              </a:rPr>
              <a:t>peak pressure P1: 6.50 bar</a:t>
            </a:r>
          </a:p>
          <a:p>
            <a:r>
              <a:rPr lang="en-US" sz="1400" i="1" dirty="0">
                <a:latin typeface="Gill Sans MT" pitchFamily="34" charset="0"/>
              </a:rPr>
              <a:t>Stop set point pressure P2 = P1 - 0.05 = 6.50 - 0.05 = 6.45 bar. </a:t>
            </a:r>
            <a:endParaRPr lang="sk-SK" sz="1400" i="1" dirty="0">
              <a:latin typeface="Gill Sans MT" pitchFamily="34" charset="0"/>
            </a:endParaRPr>
          </a:p>
          <a:p>
            <a:r>
              <a:rPr lang="en-US" sz="1400" i="1" dirty="0" smtClean="0">
                <a:latin typeface="Gill Sans MT" pitchFamily="34" charset="0"/>
              </a:rPr>
              <a:t>With hysteresis </a:t>
            </a:r>
            <a:r>
              <a:rPr lang="en-US" sz="1400" i="1" dirty="0">
                <a:latin typeface="Gill Sans MT" pitchFamily="34" charset="0"/>
              </a:rPr>
              <a:t>set to 0.5 bar the generator will restart when the pressure </a:t>
            </a:r>
            <a:r>
              <a:rPr lang="en-US" sz="1400" i="1" dirty="0" smtClean="0">
                <a:latin typeface="Gill Sans MT" pitchFamily="34" charset="0"/>
              </a:rPr>
              <a:t>in receiver </a:t>
            </a:r>
            <a:r>
              <a:rPr lang="en-US" sz="1400" i="1" dirty="0">
                <a:latin typeface="Gill Sans MT" pitchFamily="34" charset="0"/>
              </a:rPr>
              <a:t>tank has decreased 0.5 bar. </a:t>
            </a:r>
            <a:endParaRPr lang="en-US" sz="1400" i="1" dirty="0" smtClean="0">
              <a:latin typeface="Gill Sans MT" pitchFamily="34" charset="0"/>
            </a:endParaRPr>
          </a:p>
          <a:p>
            <a:r>
              <a:rPr lang="en-US" sz="1400" i="1" dirty="0" smtClean="0">
                <a:latin typeface="Gill Sans MT" pitchFamily="34" charset="0"/>
              </a:rPr>
              <a:t>Restart </a:t>
            </a:r>
            <a:r>
              <a:rPr lang="en-US" sz="1400" i="1" dirty="0">
                <a:latin typeface="Gill Sans MT" pitchFamily="34" charset="0"/>
              </a:rPr>
              <a:t>at </a:t>
            </a:r>
            <a:r>
              <a:rPr lang="en-US" sz="1400" i="1" dirty="0" smtClean="0">
                <a:latin typeface="Gill Sans MT" pitchFamily="34" charset="0"/>
              </a:rPr>
              <a:t>P3 = </a:t>
            </a:r>
            <a:r>
              <a:rPr lang="en-US" sz="1400" i="1" dirty="0">
                <a:latin typeface="Gill Sans MT" pitchFamily="34" charset="0"/>
              </a:rPr>
              <a:t>P2 - 0.50 = 6.45 - 0.50 = 5.95 </a:t>
            </a:r>
            <a:r>
              <a:rPr lang="en-US" sz="1400" i="1" dirty="0" smtClean="0">
                <a:latin typeface="Gill Sans MT" pitchFamily="34" charset="0"/>
              </a:rPr>
              <a:t>bar</a:t>
            </a:r>
            <a:endParaRPr lang="sk-SK" sz="14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flipH="1">
            <a:off x="8010" y="1154795"/>
            <a:ext cx="3349785" cy="3738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219" y="1752600"/>
            <a:ext cx="4266981" cy="5106213"/>
          </a:xfrm>
          <a:custGeom>
            <a:avLst/>
            <a:gdLst>
              <a:gd name="f0" fmla="val w"/>
              <a:gd name="f1" fmla="val h"/>
              <a:gd name="f2" fmla="val 0"/>
              <a:gd name="f3" fmla="val 16512"/>
              <a:gd name="f4" fmla="val 21703"/>
              <a:gd name="f5" fmla="val 303"/>
              <a:gd name="f6" fmla="val 5159"/>
              <a:gd name="f7" fmla="+- 0 0 158"/>
              <a:gd name="f8" fmla="val 11932"/>
              <a:gd name="f9" fmla="val 16271"/>
              <a:gd name="f10" fmla="val 764"/>
              <a:gd name="f11" fmla="val 16813"/>
              <a:gd name="f12" fmla="val 7683"/>
              <a:gd name="f13" fmla="*/ f0 1 16512"/>
              <a:gd name="f14" fmla="*/ f1 1 21703"/>
              <a:gd name="f15" fmla="+- f4 0 f2"/>
              <a:gd name="f16" fmla="+- f3 0 f2"/>
              <a:gd name="f17" fmla="*/ f16 1 16512"/>
              <a:gd name="f18" fmla="*/ f15 1 21703"/>
              <a:gd name="f19" fmla="*/ f2 1 f17"/>
              <a:gd name="f20" fmla="*/ f3 1 f17"/>
              <a:gd name="f21" fmla="*/ f2 1 f18"/>
              <a:gd name="f22" fmla="*/ f4 1 f18"/>
              <a:gd name="f23" fmla="*/ f19 f13 1"/>
              <a:gd name="f24" fmla="*/ f20 f13 1"/>
              <a:gd name="f25" fmla="*/ f22 f14 1"/>
              <a:gd name="f26" fmla="*/ f21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6512" h="21703">
                <a:moveTo>
                  <a:pt x="f2" y="f5"/>
                </a:moveTo>
                <a:cubicBezTo>
                  <a:pt x="f6" y="f7"/>
                  <a:pt x="f8" y="f7"/>
                  <a:pt x="f9" y="f10"/>
                </a:cubicBezTo>
                <a:cubicBezTo>
                  <a:pt x="f11" y="f12"/>
                  <a:pt x="f9" y="f4"/>
                  <a:pt x="f9" y="f4"/>
                </a:cubicBezTo>
                <a:lnTo>
                  <a:pt x="f2" y="f4"/>
                </a:lnTo>
                <a:close/>
              </a:path>
            </a:pathLst>
          </a:custGeom>
          <a:solidFill>
            <a:srgbClr val="92B7E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9" y="6466261"/>
            <a:ext cx="9144173" cy="415183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799"/>
              <a:gd name="f5" fmla="val 35000"/>
              <a:gd name="f6" fmla="val 313"/>
              <a:gd name="f7" fmla="val 29500"/>
              <a:gd name="f8" fmla="val 625"/>
              <a:gd name="f9" fmla="val 21000"/>
              <a:gd name="f10" fmla="val 11510"/>
              <a:gd name="f11" fmla="+- 0 0 36"/>
              <a:gd name="f12" fmla="val 8000"/>
              <a:gd name="f13" fmla="+- 0 0 21"/>
              <a:gd name="f14" fmla="val 937"/>
              <a:gd name="f15" fmla="val 41000"/>
              <a:gd name="f16" fmla="*/ f0 1 42000"/>
              <a:gd name="f17" fmla="*/ f1 1 1799"/>
              <a:gd name="f18" fmla="+- f4 0 f2"/>
              <a:gd name="f19" fmla="+- f3 0 f2"/>
              <a:gd name="f20" fmla="*/ f19 1 42000"/>
              <a:gd name="f21" fmla="*/ f18 1 1799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42000" h="1799">
                <a:moveTo>
                  <a:pt x="f3" y="f2"/>
                </a:moveTo>
                <a:cubicBezTo>
                  <a:pt x="f5" y="f6"/>
                  <a:pt x="f7" y="f8"/>
                  <a:pt x="f9" y="f6"/>
                </a:cubicBezTo>
                <a:cubicBezTo>
                  <a:pt x="f10" y="f11"/>
                  <a:pt x="f12" y="f13"/>
                  <a:pt x="f2" y="f6"/>
                </a:cubicBezTo>
                <a:cubicBezTo>
                  <a:pt x="f2" y="f14"/>
                  <a:pt x="f2" y="f4"/>
                  <a:pt x="f2" y="f4"/>
                </a:cubicBezTo>
                <a:cubicBezTo>
                  <a:pt x="f2" y="f4"/>
                  <a:pt x="f15" y="f4"/>
                  <a:pt x="f3" y="f4"/>
                </a:cubicBezTo>
                <a:close/>
              </a:path>
            </a:pathLst>
          </a:custGeom>
          <a:solidFill>
            <a:srgbClr val="00A93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419" y="462055"/>
            <a:ext cx="8055772" cy="547103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300" i="1" kern="0" dirty="0" smtClean="0">
                <a:solidFill>
                  <a:srgbClr val="333366"/>
                </a:solidFill>
                <a:latin typeface="Gill Sans MT" pitchFamily="34"/>
                <a:ea typeface="MS Gothic" pitchFamily="2"/>
                <a:cs typeface="Tahoma" pitchFamily="2"/>
              </a:rPr>
              <a:t>S</a:t>
            </a:r>
            <a:r>
              <a:rPr lang="en-US" sz="3300" i="1" kern="0" dirty="0" smtClean="0">
                <a:solidFill>
                  <a:srgbClr val="333366"/>
                </a:solidFill>
                <a:latin typeface="Gill Sans MT" pitchFamily="34"/>
                <a:ea typeface="MS Gothic" pitchFamily="2"/>
                <a:cs typeface="Tahoma" pitchFamily="2"/>
              </a:rPr>
              <a:t>hut down</a:t>
            </a:r>
            <a:endParaRPr lang="sk-SK" sz="3300" b="0" i="1" u="none" strike="noStrike" kern="0" cap="none" spc="0" baseline="0" dirty="0">
              <a:solidFill>
                <a:srgbClr val="333366"/>
              </a:solidFill>
              <a:uFillTx/>
              <a:latin typeface="Gill Sans MT" pitchFamily="34"/>
              <a:ea typeface="MS Gothic" pitchFamily="2"/>
              <a:cs typeface="Tahoma" pitchFamily="2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19" y="228"/>
            <a:ext cx="9144173" cy="281022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218"/>
              <a:gd name="f5" fmla="val 12500"/>
              <a:gd name="f6" fmla="val 692"/>
              <a:gd name="f7" fmla="val 28000"/>
              <a:gd name="f8" fmla="val 868"/>
              <a:gd name="f9" fmla="*/ f0 1 42000"/>
              <a:gd name="f10" fmla="*/ f1 1 1218"/>
              <a:gd name="f11" fmla="+- f4 0 f2"/>
              <a:gd name="f12" fmla="+- f3 0 f2"/>
              <a:gd name="f13" fmla="*/ f12 1 42000"/>
              <a:gd name="f14" fmla="*/ f11 1 1218"/>
              <a:gd name="f15" fmla="*/ f2 1 f13"/>
              <a:gd name="f16" fmla="*/ f3 1 f13"/>
              <a:gd name="f17" fmla="*/ f2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42000" h="1218">
                <a:moveTo>
                  <a:pt x="f2" y="f4"/>
                </a:moveTo>
                <a:cubicBezTo>
                  <a:pt x="f5" y="f6"/>
                  <a:pt x="f7" y="f6"/>
                  <a:pt x="f3" y="f4"/>
                </a:cubicBezTo>
                <a:cubicBezTo>
                  <a:pt x="f3" y="f8"/>
                  <a:pt x="f3" y="f2"/>
                  <a:pt x="f3" y="f2"/>
                </a:cubicBezTo>
                <a:lnTo>
                  <a:pt x="f2" y="f2"/>
                </a:lnTo>
                <a:close/>
              </a:path>
            </a:pathLst>
          </a:custGeom>
          <a:solidFill>
            <a:srgbClr val="D4E4F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47352" y="5796610"/>
            <a:ext cx="593729" cy="6297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8"/>
          <p:cNvSpPr txBox="1"/>
          <p:nvPr/>
        </p:nvSpPr>
        <p:spPr>
          <a:xfrm>
            <a:off x="4716017" y="6211564"/>
            <a:ext cx="3013615" cy="212469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r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050" b="0" i="0" u="none" strike="noStrike" kern="0" cap="none" spc="0" baseline="0">
                <a:solidFill>
                  <a:srgbClr val="333333"/>
                </a:solidFill>
                <a:uFillTx/>
                <a:latin typeface="Gill Sans MT" pitchFamily="34"/>
                <a:ea typeface="GillSans CE" pitchFamily="34"/>
                <a:cs typeface="GillSans CE" pitchFamily="34"/>
              </a:rPr>
              <a:t>Worldwide Manufacturer of PSA Generators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680" y="1947821"/>
            <a:ext cx="4008120" cy="3848789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Close the delivery valve on the product tank to stop the O</a:t>
            </a:r>
            <a:r>
              <a:rPr lang="en-US" baseline="-25000" dirty="0">
                <a:solidFill>
                  <a:schemeClr val="bg1"/>
                </a:solidFill>
                <a:latin typeface="Gill Sans MT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/N</a:t>
            </a:r>
            <a:r>
              <a:rPr lang="en-US" baseline="-25000" dirty="0">
                <a:solidFill>
                  <a:schemeClr val="bg1"/>
                </a:solidFill>
                <a:latin typeface="Gill Sans MT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Gill Sans MT" pitchFamily="34" charset="0"/>
              </a:rPr>
              <a:t>consumption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. This will insure that the receiver tank is full at next startup.</a:t>
            </a:r>
            <a:endParaRPr lang="sk-SK" dirty="0">
              <a:solidFill>
                <a:schemeClr val="bg1"/>
              </a:solidFill>
              <a:latin typeface="Gill Sans MT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800" dirty="0">
              <a:solidFill>
                <a:schemeClr val="bg1"/>
              </a:solidFill>
              <a:latin typeface="Gill Sans M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 The generator should be turned off in Auto mode. 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 After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you close consumption, 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 wait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until the generator stops cycling at the pressure stop value. 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 This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allows the receiver tank to fill completely with O</a:t>
            </a:r>
            <a:r>
              <a:rPr lang="en-US" baseline="-25000" dirty="0">
                <a:solidFill>
                  <a:schemeClr val="bg1"/>
                </a:solidFill>
                <a:latin typeface="Gill Sans MT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/N</a:t>
            </a:r>
            <a:r>
              <a:rPr lang="en-US" baseline="-25000" dirty="0">
                <a:solidFill>
                  <a:schemeClr val="bg1"/>
                </a:solidFill>
                <a:latin typeface="Gill Sans MT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 for immediate use after restart. 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>
              <a:solidFill>
                <a:schemeClr val="bg1"/>
              </a:solidFill>
              <a:latin typeface="Gill Sans M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 This also allows the unit to shutdown at the proper point in the cycle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.</a:t>
            </a:r>
            <a:endParaRPr lang="sk-SK" u="sng" dirty="0" smtClean="0">
              <a:solidFill>
                <a:schemeClr val="bg1"/>
              </a:solidFill>
              <a:latin typeface="Gill Sans MT" pitchFamily="34" charset="0"/>
            </a:endParaRPr>
          </a:p>
          <a:p>
            <a:endParaRPr lang="en-US" sz="500" u="sng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1947820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Gill Sans MT" pitchFamily="34" charset="0"/>
              </a:rPr>
              <a:t>NOTE: </a:t>
            </a:r>
            <a:endParaRPr lang="en-US" dirty="0" smtClean="0"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Immediate </a:t>
            </a:r>
            <a:r>
              <a:rPr lang="en-US" dirty="0">
                <a:latin typeface="Gill Sans MT" pitchFamily="34" charset="0"/>
              </a:rPr>
              <a:t>or accidental stop of operation during a cycle will result in temporary lower product purity during subsequent use.</a:t>
            </a:r>
            <a:endParaRPr lang="sk-SK" dirty="0">
              <a:latin typeface="Gill Sans MT" pitchFamily="34" charset="0"/>
            </a:endParaRPr>
          </a:p>
          <a:p>
            <a:endParaRPr lang="en-GB" sz="800" b="1" dirty="0">
              <a:latin typeface="Gill Sans MT" pitchFamily="34" charset="0"/>
            </a:endParaRPr>
          </a:p>
          <a:p>
            <a:r>
              <a:rPr lang="en-GB" b="1" dirty="0">
                <a:latin typeface="Gill Sans MT" pitchFamily="34" charset="0"/>
              </a:rPr>
              <a:t>Power turn off:</a:t>
            </a:r>
          </a:p>
          <a:p>
            <a:endParaRPr lang="en-GB" sz="800" dirty="0">
              <a:latin typeface="Gill Sans M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Gill Sans MT" pitchFamily="34" charset="0"/>
              </a:rPr>
              <a:t>Turn </a:t>
            </a:r>
            <a:r>
              <a:rPr lang="en-GB" dirty="0">
                <a:latin typeface="Gill Sans MT" pitchFamily="34" charset="0"/>
              </a:rPr>
              <a:t>off the compressor power </a:t>
            </a:r>
            <a:r>
              <a:rPr lang="en-GB" dirty="0" smtClean="0">
                <a:latin typeface="Gill Sans MT" pitchFamily="34" charset="0"/>
              </a:rPr>
              <a:t>switch</a:t>
            </a:r>
          </a:p>
          <a:p>
            <a:pPr marL="228600" indent="-228600">
              <a:buFont typeface="+mj-lt"/>
              <a:buAutoNum type="arabicPeriod"/>
            </a:pPr>
            <a:endParaRPr lang="en-GB" sz="800" dirty="0" smtClean="0">
              <a:latin typeface="Gill Sans M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Gill Sans MT" pitchFamily="34" charset="0"/>
              </a:rPr>
              <a:t>Turn </a:t>
            </a:r>
            <a:r>
              <a:rPr lang="en-GB" dirty="0">
                <a:latin typeface="Gill Sans MT" pitchFamily="34" charset="0"/>
              </a:rPr>
              <a:t>off the generator power </a:t>
            </a:r>
            <a:r>
              <a:rPr lang="en-GB" dirty="0" smtClean="0">
                <a:latin typeface="Gill Sans MT" pitchFamily="34" charset="0"/>
              </a:rPr>
              <a:t>switch</a:t>
            </a:r>
          </a:p>
          <a:p>
            <a:pPr marL="228600" indent="-228600">
              <a:buFont typeface="+mj-lt"/>
              <a:buAutoNum type="arabicPeriod"/>
            </a:pPr>
            <a:endParaRPr lang="en-GB" sz="800" dirty="0">
              <a:latin typeface="Gill Sans M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Gill Sans MT" pitchFamily="34" charset="0"/>
              </a:rPr>
              <a:t>Make </a:t>
            </a:r>
            <a:r>
              <a:rPr lang="en-US" dirty="0">
                <a:latin typeface="Gill Sans MT" pitchFamily="34" charset="0"/>
              </a:rPr>
              <a:t>sure that the Air tank and Product </a:t>
            </a:r>
            <a:r>
              <a:rPr lang="en-US" dirty="0" smtClean="0">
                <a:latin typeface="Gill Sans MT" pitchFamily="34" charset="0"/>
              </a:rPr>
              <a:t>tank </a:t>
            </a:r>
            <a:r>
              <a:rPr lang="en-US" dirty="0">
                <a:latin typeface="Gill Sans MT" pitchFamily="34" charset="0"/>
              </a:rPr>
              <a:t>inlet/outlet valves are closed to keep the pressures at maximum </a:t>
            </a:r>
            <a:r>
              <a:rPr lang="en-US" dirty="0" smtClean="0">
                <a:latin typeface="Gill Sans MT" pitchFamily="34" charset="0"/>
              </a:rPr>
              <a:t>pressure</a:t>
            </a:r>
          </a:p>
          <a:p>
            <a:pPr marL="228600" indent="-228600">
              <a:buFont typeface="+mj-lt"/>
              <a:buAutoNum type="arabicPeriod"/>
            </a:pPr>
            <a:endParaRPr lang="en-US" sz="800" dirty="0">
              <a:latin typeface="Gill Sans M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Gill Sans MT" pitchFamily="34" charset="0"/>
              </a:rPr>
              <a:t>Turn </a:t>
            </a:r>
            <a:r>
              <a:rPr lang="en-GB" dirty="0">
                <a:latin typeface="Gill Sans MT" pitchFamily="34" charset="0"/>
              </a:rPr>
              <a:t>off the air dryer power </a:t>
            </a:r>
            <a:r>
              <a:rPr lang="en-GB" dirty="0" smtClean="0">
                <a:latin typeface="Gill Sans MT" pitchFamily="34" charset="0"/>
              </a:rPr>
              <a:t>switch</a:t>
            </a:r>
            <a:endParaRPr lang="en-GB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413988"/>
            <a:ext cx="9144173" cy="1467447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2700"/>
              <a:gd name="f5" fmla="val 35000"/>
              <a:gd name="f6" fmla="val 443"/>
              <a:gd name="f7" fmla="val 29500"/>
              <a:gd name="f8" fmla="val 885"/>
              <a:gd name="f9" fmla="val 21000"/>
              <a:gd name="f10" fmla="val 11510"/>
              <a:gd name="f11" fmla="+- 0 0 51"/>
              <a:gd name="f12" fmla="val 8000"/>
              <a:gd name="f13" fmla="+- 0 0 30"/>
              <a:gd name="f14" fmla="val 1329"/>
              <a:gd name="f15" fmla="val 41000"/>
              <a:gd name="f16" fmla="*/ f0 1 42000"/>
              <a:gd name="f17" fmla="*/ f1 1 12700"/>
              <a:gd name="f18" fmla="+- f4 0 f2"/>
              <a:gd name="f19" fmla="+- f3 0 f2"/>
              <a:gd name="f20" fmla="*/ f19 1 42000"/>
              <a:gd name="f21" fmla="*/ f18 1 12700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42000" h="12700">
                <a:moveTo>
                  <a:pt x="f3" y="f2"/>
                </a:moveTo>
                <a:cubicBezTo>
                  <a:pt x="f5" y="f6"/>
                  <a:pt x="f7" y="f8"/>
                  <a:pt x="f9" y="f6"/>
                </a:cubicBezTo>
                <a:cubicBezTo>
                  <a:pt x="f10" y="f11"/>
                  <a:pt x="f12" y="f13"/>
                  <a:pt x="f2" y="f6"/>
                </a:cubicBezTo>
                <a:cubicBezTo>
                  <a:pt x="f2" y="f14"/>
                  <a:pt x="f2" y="f4"/>
                  <a:pt x="f2" y="f4"/>
                </a:cubicBezTo>
                <a:cubicBezTo>
                  <a:pt x="f2" y="f4"/>
                  <a:pt x="f15" y="f4"/>
                  <a:pt x="f3" y="f4"/>
                </a:cubicBezTo>
                <a:close/>
              </a:path>
            </a:pathLst>
          </a:custGeom>
          <a:solidFill>
            <a:srgbClr val="92B7E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438" y="6466261"/>
            <a:ext cx="9144173" cy="415183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799"/>
              <a:gd name="f5" fmla="val 35000"/>
              <a:gd name="f6" fmla="val 313"/>
              <a:gd name="f7" fmla="val 29500"/>
              <a:gd name="f8" fmla="val 625"/>
              <a:gd name="f9" fmla="val 21000"/>
              <a:gd name="f10" fmla="val 11510"/>
              <a:gd name="f11" fmla="+- 0 0 36"/>
              <a:gd name="f12" fmla="val 8000"/>
              <a:gd name="f13" fmla="+- 0 0 21"/>
              <a:gd name="f14" fmla="val 937"/>
              <a:gd name="f15" fmla="val 41000"/>
              <a:gd name="f16" fmla="*/ f0 1 42000"/>
              <a:gd name="f17" fmla="*/ f1 1 1799"/>
              <a:gd name="f18" fmla="+- f4 0 f2"/>
              <a:gd name="f19" fmla="+- f3 0 f2"/>
              <a:gd name="f20" fmla="*/ f19 1 42000"/>
              <a:gd name="f21" fmla="*/ f18 1 1799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42000" h="1799">
                <a:moveTo>
                  <a:pt x="f3" y="f2"/>
                </a:moveTo>
                <a:cubicBezTo>
                  <a:pt x="f5" y="f6"/>
                  <a:pt x="f7" y="f8"/>
                  <a:pt x="f9" y="f6"/>
                </a:cubicBezTo>
                <a:cubicBezTo>
                  <a:pt x="f10" y="f11"/>
                  <a:pt x="f12" y="f13"/>
                  <a:pt x="f2" y="f6"/>
                </a:cubicBezTo>
                <a:cubicBezTo>
                  <a:pt x="f2" y="f14"/>
                  <a:pt x="f2" y="f4"/>
                  <a:pt x="f2" y="f4"/>
                </a:cubicBezTo>
                <a:cubicBezTo>
                  <a:pt x="f2" y="f4"/>
                  <a:pt x="f15" y="f4"/>
                  <a:pt x="f3" y="f4"/>
                </a:cubicBezTo>
                <a:close/>
              </a:path>
            </a:pathLst>
          </a:custGeom>
          <a:solidFill>
            <a:srgbClr val="00A93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219" y="0"/>
            <a:ext cx="9144173" cy="281022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218"/>
              <a:gd name="f5" fmla="val 12500"/>
              <a:gd name="f6" fmla="val 692"/>
              <a:gd name="f7" fmla="val 28000"/>
              <a:gd name="f8" fmla="val 868"/>
              <a:gd name="f9" fmla="*/ f0 1 42000"/>
              <a:gd name="f10" fmla="*/ f1 1 1218"/>
              <a:gd name="f11" fmla="+- f4 0 f2"/>
              <a:gd name="f12" fmla="+- f3 0 f2"/>
              <a:gd name="f13" fmla="*/ f12 1 42000"/>
              <a:gd name="f14" fmla="*/ f11 1 1218"/>
              <a:gd name="f15" fmla="*/ f2 1 f13"/>
              <a:gd name="f16" fmla="*/ f3 1 f13"/>
              <a:gd name="f17" fmla="*/ f2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42000" h="1218">
                <a:moveTo>
                  <a:pt x="f2" y="f4"/>
                </a:moveTo>
                <a:cubicBezTo>
                  <a:pt x="f5" y="f6"/>
                  <a:pt x="f7" y="f6"/>
                  <a:pt x="f3" y="f4"/>
                </a:cubicBezTo>
                <a:cubicBezTo>
                  <a:pt x="f3" y="f8"/>
                  <a:pt x="f3" y="f2"/>
                  <a:pt x="f3" y="f2"/>
                </a:cubicBezTo>
                <a:lnTo>
                  <a:pt x="f2" y="f2"/>
                </a:lnTo>
                <a:close/>
              </a:path>
            </a:pathLst>
          </a:custGeom>
          <a:solidFill>
            <a:srgbClr val="D4E4F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871112" y="5682483"/>
            <a:ext cx="7402817" cy="472799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1" compatLnSpc="0">
            <a:spAutoFit/>
          </a:bodyPr>
          <a:lstStyle/>
          <a:p>
            <a:pPr marL="0" marR="0" lvl="0" indent="0" algn="ctr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800" b="0" i="0" u="none" strike="noStrike" kern="0" cap="none" spc="0" baseline="0">
                <a:solidFill>
                  <a:srgbClr val="FFFFFF"/>
                </a:solidFill>
                <a:uFillTx/>
                <a:latin typeface="Gill Sans MT" pitchFamily="34"/>
                <a:ea typeface="MS Gothic" pitchFamily="2"/>
                <a:cs typeface="Tahoma" pitchFamily="2"/>
              </a:rPr>
              <a:t>www.oxymat.com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59153" y="1412775"/>
            <a:ext cx="1579799" cy="16752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9"/>
          <p:cNvSpPr txBox="1"/>
          <p:nvPr/>
        </p:nvSpPr>
        <p:spPr>
          <a:xfrm>
            <a:off x="194584" y="3429000"/>
            <a:ext cx="8708946" cy="1483906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1" compatLnSpc="0">
            <a:spAutoFit/>
          </a:bodyPr>
          <a:lstStyle/>
          <a:p>
            <a:pPr marL="0" marR="0" lvl="0" indent="0" algn="ctr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0" i="0" u="none" strike="noStrike" kern="0" cap="none" spc="0" baseline="0">
                <a:solidFill>
                  <a:srgbClr val="545454"/>
                </a:solidFill>
                <a:uFillTx/>
                <a:latin typeface="Gill Sans MT" pitchFamily="34"/>
                <a:ea typeface="MS Gothic" pitchFamily="2"/>
                <a:cs typeface="Tahoma" pitchFamily="2"/>
              </a:rPr>
              <a:t>Oxymat A/S</a:t>
            </a:r>
          </a:p>
          <a:p>
            <a:pPr marL="0" marR="0" lvl="0" indent="0" algn="ctr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0" i="0" u="none" strike="noStrike" kern="0" cap="none" spc="0" baseline="0">
                <a:solidFill>
                  <a:srgbClr val="545454"/>
                </a:solidFill>
                <a:uFillTx/>
                <a:latin typeface="Gill Sans MT" pitchFamily="34"/>
                <a:ea typeface="MS Gothic" pitchFamily="2"/>
                <a:cs typeface="Tahoma" pitchFamily="2"/>
              </a:rPr>
              <a:t>Fasanvej 18-20</a:t>
            </a:r>
          </a:p>
          <a:p>
            <a:pPr marL="0" marR="0" lvl="0" indent="0" algn="ctr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0" i="0" u="none" strike="noStrike" kern="0" cap="none" spc="0" baseline="0">
                <a:solidFill>
                  <a:srgbClr val="545454"/>
                </a:solidFill>
                <a:uFillTx/>
                <a:latin typeface="Gill Sans MT" pitchFamily="34"/>
                <a:ea typeface="MS Gothic" pitchFamily="2"/>
                <a:cs typeface="Tahoma" pitchFamily="2"/>
              </a:rPr>
              <a:t>DK-3200 Helsinge</a:t>
            </a:r>
          </a:p>
          <a:p>
            <a:pPr marL="0" marR="0" lvl="0" indent="0" algn="ctr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0" i="0" u="none" strike="noStrike" kern="0" cap="none" spc="0" baseline="0">
                <a:solidFill>
                  <a:srgbClr val="545454"/>
                </a:solidFill>
                <a:uFillTx/>
                <a:latin typeface="Gill Sans MT" pitchFamily="34"/>
                <a:ea typeface="MS Gothic" pitchFamily="2"/>
                <a:cs typeface="Tahoma" pitchFamily="2"/>
              </a:rPr>
              <a:t>Denmark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flipH="1">
            <a:off x="-3310" y="1154567"/>
            <a:ext cx="3825392" cy="4269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-29088" y="1581492"/>
            <a:ext cx="4982088" cy="5285654"/>
          </a:xfrm>
          <a:custGeom>
            <a:avLst/>
            <a:gdLst>
              <a:gd name="f0" fmla="val w"/>
              <a:gd name="f1" fmla="val h"/>
              <a:gd name="f2" fmla="val 0"/>
              <a:gd name="f3" fmla="val 16512"/>
              <a:gd name="f4" fmla="val 21703"/>
              <a:gd name="f5" fmla="val 303"/>
              <a:gd name="f6" fmla="val 5159"/>
              <a:gd name="f7" fmla="+- 0 0 158"/>
              <a:gd name="f8" fmla="val 11932"/>
              <a:gd name="f9" fmla="val 16271"/>
              <a:gd name="f10" fmla="val 764"/>
              <a:gd name="f11" fmla="val 16813"/>
              <a:gd name="f12" fmla="val 7683"/>
              <a:gd name="f13" fmla="*/ f0 1 16512"/>
              <a:gd name="f14" fmla="*/ f1 1 21703"/>
              <a:gd name="f15" fmla="+- f4 0 f2"/>
              <a:gd name="f16" fmla="+- f3 0 f2"/>
              <a:gd name="f17" fmla="*/ f16 1 16512"/>
              <a:gd name="f18" fmla="*/ f15 1 21703"/>
              <a:gd name="f19" fmla="*/ f2 1 f17"/>
              <a:gd name="f20" fmla="*/ f3 1 f17"/>
              <a:gd name="f21" fmla="*/ f2 1 f18"/>
              <a:gd name="f22" fmla="*/ f4 1 f18"/>
              <a:gd name="f23" fmla="*/ f19 f13 1"/>
              <a:gd name="f24" fmla="*/ f20 f13 1"/>
              <a:gd name="f25" fmla="*/ f22 f14 1"/>
              <a:gd name="f26" fmla="*/ f21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6512" h="21703">
                <a:moveTo>
                  <a:pt x="f2" y="f5"/>
                </a:moveTo>
                <a:cubicBezTo>
                  <a:pt x="f6" y="f7"/>
                  <a:pt x="f8" y="f7"/>
                  <a:pt x="f9" y="f10"/>
                </a:cubicBezTo>
                <a:cubicBezTo>
                  <a:pt x="f11" y="f12"/>
                  <a:pt x="f9" y="f4"/>
                  <a:pt x="f9" y="f4"/>
                </a:cubicBezTo>
                <a:lnTo>
                  <a:pt x="f2" y="f4"/>
                </a:lnTo>
                <a:close/>
              </a:path>
            </a:pathLst>
          </a:custGeom>
          <a:solidFill>
            <a:srgbClr val="92B7E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6466033"/>
            <a:ext cx="9144173" cy="415183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799"/>
              <a:gd name="f5" fmla="val 35000"/>
              <a:gd name="f6" fmla="val 313"/>
              <a:gd name="f7" fmla="val 29500"/>
              <a:gd name="f8" fmla="val 625"/>
              <a:gd name="f9" fmla="val 21000"/>
              <a:gd name="f10" fmla="val 11510"/>
              <a:gd name="f11" fmla="+- 0 0 36"/>
              <a:gd name="f12" fmla="val 8000"/>
              <a:gd name="f13" fmla="+- 0 0 21"/>
              <a:gd name="f14" fmla="val 937"/>
              <a:gd name="f15" fmla="val 41000"/>
              <a:gd name="f16" fmla="*/ f0 1 42000"/>
              <a:gd name="f17" fmla="*/ f1 1 1799"/>
              <a:gd name="f18" fmla="+- f4 0 f2"/>
              <a:gd name="f19" fmla="+- f3 0 f2"/>
              <a:gd name="f20" fmla="*/ f19 1 42000"/>
              <a:gd name="f21" fmla="*/ f18 1 1799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42000" h="1799">
                <a:moveTo>
                  <a:pt x="f3" y="f2"/>
                </a:moveTo>
                <a:cubicBezTo>
                  <a:pt x="f5" y="f6"/>
                  <a:pt x="f7" y="f8"/>
                  <a:pt x="f9" y="f6"/>
                </a:cubicBezTo>
                <a:cubicBezTo>
                  <a:pt x="f10" y="f11"/>
                  <a:pt x="f12" y="f13"/>
                  <a:pt x="f2" y="f6"/>
                </a:cubicBezTo>
                <a:cubicBezTo>
                  <a:pt x="f2" y="f14"/>
                  <a:pt x="f2" y="f4"/>
                  <a:pt x="f2" y="f4"/>
                </a:cubicBezTo>
                <a:cubicBezTo>
                  <a:pt x="f2" y="f4"/>
                  <a:pt x="f15" y="f4"/>
                  <a:pt x="f3" y="f4"/>
                </a:cubicBezTo>
                <a:close/>
              </a:path>
            </a:pathLst>
          </a:custGeom>
          <a:solidFill>
            <a:srgbClr val="00A93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305" y="461826"/>
            <a:ext cx="8055772" cy="547103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300" b="0" i="1" u="none" strike="noStrike" kern="0" cap="none" spc="0" baseline="0" dirty="0" smtClean="0">
                <a:solidFill>
                  <a:srgbClr val="333366"/>
                </a:solidFill>
                <a:uFillTx/>
                <a:latin typeface="Gill Sans MT" pitchFamily="34"/>
                <a:ea typeface="MS Gothic" pitchFamily="2"/>
                <a:cs typeface="Tahoma" pitchFamily="2"/>
              </a:rPr>
              <a:t>Unpacking</a:t>
            </a:r>
            <a:endParaRPr lang="sk-SK" sz="3300" b="0" i="1" u="none" strike="noStrike" kern="0" cap="none" spc="0" baseline="0" dirty="0">
              <a:solidFill>
                <a:srgbClr val="333366"/>
              </a:solidFill>
              <a:uFillTx/>
              <a:latin typeface="Gill Sans MT" pitchFamily="34"/>
              <a:ea typeface="MS Gothic" pitchFamily="2"/>
              <a:cs typeface="Tahoma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04" y="1769679"/>
            <a:ext cx="4823648" cy="4547891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You receive your Oxymat generator packed in a paperboard</a:t>
            </a: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,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covered with the plastic foil, standing on a wooden pallet. </a:t>
            </a:r>
            <a:endParaRPr lang="sk-SK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Base plate is fastened to the pallet for the stability during transport.</a:t>
            </a:r>
            <a:endParaRPr lang="sk-SK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Individual pallets are packed in a wooden crate.</a:t>
            </a:r>
          </a:p>
          <a:p>
            <a:endParaRPr lang="en-US" sz="800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During the unpacking be careful not to harm or destroy the components inside</a:t>
            </a:r>
            <a:endParaRPr lang="sk-SK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sk-SK" sz="800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ill Sans MT" pitchFamily="34" charset="0"/>
              </a:rPr>
              <a:t>Important</a:t>
            </a:r>
            <a:r>
              <a:rPr lang="sk-SK" b="1" dirty="0">
                <a:solidFill>
                  <a:schemeClr val="bg1"/>
                </a:solidFill>
                <a:latin typeface="Gill Sans MT" pitchFamily="34" charset="0"/>
              </a:rPr>
              <a:t> !!!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Before signing of shipping document, please make a sure that all received components are not harmed or damaged.</a:t>
            </a:r>
          </a:p>
          <a:p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If you find some damage,  please make a note in shipping document, take a picture of it and contact Oxymat representative</a:t>
            </a:r>
            <a:endParaRPr lang="en-GB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0"/>
            <a:ext cx="9144173" cy="281022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218"/>
              <a:gd name="f5" fmla="val 12500"/>
              <a:gd name="f6" fmla="val 692"/>
              <a:gd name="f7" fmla="val 28000"/>
              <a:gd name="f8" fmla="val 868"/>
              <a:gd name="f9" fmla="*/ f0 1 42000"/>
              <a:gd name="f10" fmla="*/ f1 1 1218"/>
              <a:gd name="f11" fmla="+- f4 0 f2"/>
              <a:gd name="f12" fmla="+- f3 0 f2"/>
              <a:gd name="f13" fmla="*/ f12 1 42000"/>
              <a:gd name="f14" fmla="*/ f11 1 1218"/>
              <a:gd name="f15" fmla="*/ f2 1 f13"/>
              <a:gd name="f16" fmla="*/ f3 1 f13"/>
              <a:gd name="f17" fmla="*/ f2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42000" h="1218">
                <a:moveTo>
                  <a:pt x="f2" y="f4"/>
                </a:moveTo>
                <a:cubicBezTo>
                  <a:pt x="f5" y="f6"/>
                  <a:pt x="f7" y="f6"/>
                  <a:pt x="f3" y="f4"/>
                </a:cubicBezTo>
                <a:cubicBezTo>
                  <a:pt x="f3" y="f8"/>
                  <a:pt x="f3" y="f2"/>
                  <a:pt x="f3" y="f2"/>
                </a:cubicBezTo>
                <a:lnTo>
                  <a:pt x="f2" y="f2"/>
                </a:lnTo>
                <a:close/>
              </a:path>
            </a:pathLst>
          </a:custGeom>
          <a:solidFill>
            <a:srgbClr val="D4E4F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47132" y="5796381"/>
            <a:ext cx="593729" cy="629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427981" y="6211336"/>
            <a:ext cx="3301422" cy="212469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r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050" b="0" i="0" u="none" strike="noStrike" kern="0" cap="none" spc="0" baseline="0">
                <a:solidFill>
                  <a:srgbClr val="333333"/>
                </a:solidFill>
                <a:uFillTx/>
                <a:latin typeface="Gill Sans MT" pitchFamily="34"/>
                <a:ea typeface="GillSans CE" pitchFamily="34"/>
                <a:cs typeface="GillSans CE" pitchFamily="34"/>
              </a:rPr>
              <a:t>Worldwide Manufacturer of PSA Generators</a:t>
            </a:r>
          </a:p>
        </p:txBody>
      </p:sp>
      <p:pic>
        <p:nvPicPr>
          <p:cNvPr id="11" name="Picture 30" descr="P11509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15020"/>
            <a:ext cx="3132138" cy="404467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 flipH="1">
            <a:off x="8010" y="1154795"/>
            <a:ext cx="3349785" cy="3738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219" y="1676400"/>
            <a:ext cx="4114581" cy="5182413"/>
          </a:xfrm>
          <a:custGeom>
            <a:avLst/>
            <a:gdLst>
              <a:gd name="f0" fmla="val w"/>
              <a:gd name="f1" fmla="val h"/>
              <a:gd name="f2" fmla="val 0"/>
              <a:gd name="f3" fmla="val 16512"/>
              <a:gd name="f4" fmla="val 21703"/>
              <a:gd name="f5" fmla="val 303"/>
              <a:gd name="f6" fmla="val 5159"/>
              <a:gd name="f7" fmla="+- 0 0 158"/>
              <a:gd name="f8" fmla="val 11932"/>
              <a:gd name="f9" fmla="val 16271"/>
              <a:gd name="f10" fmla="val 764"/>
              <a:gd name="f11" fmla="val 16813"/>
              <a:gd name="f12" fmla="val 7683"/>
              <a:gd name="f13" fmla="*/ f0 1 16512"/>
              <a:gd name="f14" fmla="*/ f1 1 21703"/>
              <a:gd name="f15" fmla="+- f4 0 f2"/>
              <a:gd name="f16" fmla="+- f3 0 f2"/>
              <a:gd name="f17" fmla="*/ f16 1 16512"/>
              <a:gd name="f18" fmla="*/ f15 1 21703"/>
              <a:gd name="f19" fmla="*/ f2 1 f17"/>
              <a:gd name="f20" fmla="*/ f3 1 f17"/>
              <a:gd name="f21" fmla="*/ f2 1 f18"/>
              <a:gd name="f22" fmla="*/ f4 1 f18"/>
              <a:gd name="f23" fmla="*/ f19 f13 1"/>
              <a:gd name="f24" fmla="*/ f20 f13 1"/>
              <a:gd name="f25" fmla="*/ f22 f14 1"/>
              <a:gd name="f26" fmla="*/ f21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6512" h="21703">
                <a:moveTo>
                  <a:pt x="f2" y="f5"/>
                </a:moveTo>
                <a:cubicBezTo>
                  <a:pt x="f6" y="f7"/>
                  <a:pt x="f8" y="f7"/>
                  <a:pt x="f9" y="f10"/>
                </a:cubicBezTo>
                <a:cubicBezTo>
                  <a:pt x="f11" y="f12"/>
                  <a:pt x="f9" y="f4"/>
                  <a:pt x="f9" y="f4"/>
                </a:cubicBezTo>
                <a:lnTo>
                  <a:pt x="f2" y="f4"/>
                </a:lnTo>
                <a:close/>
              </a:path>
            </a:pathLst>
          </a:custGeom>
          <a:solidFill>
            <a:srgbClr val="92B7E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9" y="6466261"/>
            <a:ext cx="9144173" cy="415183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799"/>
              <a:gd name="f5" fmla="val 35000"/>
              <a:gd name="f6" fmla="val 313"/>
              <a:gd name="f7" fmla="val 29500"/>
              <a:gd name="f8" fmla="val 625"/>
              <a:gd name="f9" fmla="val 21000"/>
              <a:gd name="f10" fmla="val 11510"/>
              <a:gd name="f11" fmla="+- 0 0 36"/>
              <a:gd name="f12" fmla="val 8000"/>
              <a:gd name="f13" fmla="+- 0 0 21"/>
              <a:gd name="f14" fmla="val 937"/>
              <a:gd name="f15" fmla="val 41000"/>
              <a:gd name="f16" fmla="*/ f0 1 42000"/>
              <a:gd name="f17" fmla="*/ f1 1 1799"/>
              <a:gd name="f18" fmla="+- f4 0 f2"/>
              <a:gd name="f19" fmla="+- f3 0 f2"/>
              <a:gd name="f20" fmla="*/ f19 1 42000"/>
              <a:gd name="f21" fmla="*/ f18 1 1799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42000" h="1799">
                <a:moveTo>
                  <a:pt x="f3" y="f2"/>
                </a:moveTo>
                <a:cubicBezTo>
                  <a:pt x="f5" y="f6"/>
                  <a:pt x="f7" y="f8"/>
                  <a:pt x="f9" y="f6"/>
                </a:cubicBezTo>
                <a:cubicBezTo>
                  <a:pt x="f10" y="f11"/>
                  <a:pt x="f12" y="f13"/>
                  <a:pt x="f2" y="f6"/>
                </a:cubicBezTo>
                <a:cubicBezTo>
                  <a:pt x="f2" y="f14"/>
                  <a:pt x="f2" y="f4"/>
                  <a:pt x="f2" y="f4"/>
                </a:cubicBezTo>
                <a:cubicBezTo>
                  <a:pt x="f2" y="f4"/>
                  <a:pt x="f15" y="f4"/>
                  <a:pt x="f3" y="f4"/>
                </a:cubicBezTo>
                <a:close/>
              </a:path>
            </a:pathLst>
          </a:custGeom>
          <a:solidFill>
            <a:srgbClr val="00A93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972" y="462055"/>
            <a:ext cx="8055772" cy="572880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l" defTabSz="56683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300" b="0" i="1" u="none" strike="noStrike" kern="0" cap="none" spc="0" baseline="0" dirty="0" smtClean="0">
                <a:solidFill>
                  <a:srgbClr val="1F497D"/>
                </a:solidFill>
                <a:uFillTx/>
                <a:latin typeface="Calibri"/>
              </a:rPr>
              <a:t>Before </a:t>
            </a:r>
            <a:r>
              <a:rPr lang="sk-SK" sz="3300" b="0" i="1" u="none" strike="noStrike" kern="0" cap="none" spc="0" baseline="0" dirty="0" smtClean="0">
                <a:solidFill>
                  <a:srgbClr val="1F497D"/>
                </a:solidFill>
                <a:uFillTx/>
                <a:latin typeface="Calibri"/>
              </a:rPr>
              <a:t>installation</a:t>
            </a:r>
            <a:endParaRPr lang="en-GB" sz="3300" b="0" i="1" u="none" strike="noStrike" kern="0" cap="none" spc="0" baseline="0" dirty="0">
              <a:solidFill>
                <a:srgbClr val="1F497D"/>
              </a:solidFill>
              <a:uFillTx/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19" y="228"/>
            <a:ext cx="9144173" cy="281022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218"/>
              <a:gd name="f5" fmla="val 12500"/>
              <a:gd name="f6" fmla="val 692"/>
              <a:gd name="f7" fmla="val 28000"/>
              <a:gd name="f8" fmla="val 868"/>
              <a:gd name="f9" fmla="*/ f0 1 42000"/>
              <a:gd name="f10" fmla="*/ f1 1 1218"/>
              <a:gd name="f11" fmla="+- f4 0 f2"/>
              <a:gd name="f12" fmla="+- f3 0 f2"/>
              <a:gd name="f13" fmla="*/ f12 1 42000"/>
              <a:gd name="f14" fmla="*/ f11 1 1218"/>
              <a:gd name="f15" fmla="*/ f2 1 f13"/>
              <a:gd name="f16" fmla="*/ f3 1 f13"/>
              <a:gd name="f17" fmla="*/ f2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42000" h="1218">
                <a:moveTo>
                  <a:pt x="f2" y="f4"/>
                </a:moveTo>
                <a:cubicBezTo>
                  <a:pt x="f5" y="f6"/>
                  <a:pt x="f7" y="f6"/>
                  <a:pt x="f3" y="f4"/>
                </a:cubicBezTo>
                <a:cubicBezTo>
                  <a:pt x="f3" y="f8"/>
                  <a:pt x="f3" y="f2"/>
                  <a:pt x="f3" y="f2"/>
                </a:cubicBezTo>
                <a:lnTo>
                  <a:pt x="f2" y="f2"/>
                </a:lnTo>
                <a:close/>
              </a:path>
            </a:pathLst>
          </a:custGeom>
          <a:solidFill>
            <a:srgbClr val="D4E4F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47352" y="5796610"/>
            <a:ext cx="593729" cy="6297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8"/>
          <p:cNvSpPr txBox="1"/>
          <p:nvPr/>
        </p:nvSpPr>
        <p:spPr>
          <a:xfrm>
            <a:off x="4899218" y="6211564"/>
            <a:ext cx="2830406" cy="212469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r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050" b="0" i="0" u="none" strike="noStrike" kern="0" cap="none" spc="0" baseline="0">
                <a:solidFill>
                  <a:srgbClr val="333333"/>
                </a:solidFill>
                <a:uFillTx/>
                <a:latin typeface="Gill Sans MT" pitchFamily="34"/>
                <a:ea typeface="GillSans CE" pitchFamily="34"/>
                <a:cs typeface="GillSans CE" pitchFamily="34"/>
              </a:rPr>
              <a:t>Worldwide Manufacturer of PSA Generators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8902" y="1905000"/>
            <a:ext cx="3803498" cy="4476141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Consider the location: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space available – operating, service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FAD air supply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power supply (Voltage, Frequency)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cooling water connections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Exhoust duct ... </a:t>
            </a: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etc. for individual devices</a:t>
            </a:r>
          </a:p>
          <a:p>
            <a:endParaRPr lang="sk-SK" sz="800" dirty="0" smtClean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sk-SK" sz="1600" dirty="0" smtClean="0">
                <a:solidFill>
                  <a:schemeClr val="bg1"/>
                </a:solidFill>
                <a:latin typeface="Gill Sans MT" pitchFamily="34" charset="0"/>
              </a:rPr>
              <a:t>!!! F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or safe installation of compressor, dryer or other equipment follow the instructions in manuals concerned for the equipment.</a:t>
            </a:r>
            <a:endParaRPr lang="sk-SK" sz="1600" dirty="0" smtClean="0">
              <a:solidFill>
                <a:schemeClr val="bg1"/>
              </a:solidFill>
              <a:latin typeface="Gill Sans MT" pitchFamily="34" charset="0"/>
            </a:endParaRPr>
          </a:p>
          <a:p>
            <a:endParaRPr lang="sk-SK" sz="800" b="1" dirty="0" smtClean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Your generator must be located 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 levelled surface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 in a well-ventilated indoor area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Gill Sans MT" pitchFamily="34" charset="0"/>
              </a:rPr>
              <a:t>exhaust gas to safe area !!!</a:t>
            </a:r>
            <a:r>
              <a:rPr lang="sk-SK" b="1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endParaRPr lang="en-GB" b="1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 ambient temperature 5</a:t>
            </a:r>
            <a:r>
              <a:rPr lang="en-GB" dirty="0" smtClean="0">
                <a:solidFill>
                  <a:schemeClr val="bg1"/>
                </a:solidFill>
                <a:latin typeface="Gill Sans MT" pitchFamily="34" charset="0"/>
                <a:sym typeface="Symbol" pitchFamily="18" charset="2"/>
              </a:rPr>
              <a:t></a:t>
            </a: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C to 45</a:t>
            </a:r>
            <a:r>
              <a:rPr lang="en-GB" dirty="0" smtClean="0">
                <a:solidFill>
                  <a:schemeClr val="bg1"/>
                </a:solidFill>
                <a:latin typeface="Gill Sans MT" pitchFamily="34" charset="0"/>
                <a:sym typeface="Symbol" pitchFamily="18" charset="2"/>
              </a:rPr>
              <a:t></a:t>
            </a: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C</a:t>
            </a:r>
          </a:p>
          <a:p>
            <a:r>
              <a:rPr lang="en-GB" sz="1600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4520431" y="5029200"/>
            <a:ext cx="4336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Gill Sans MT" pitchFamily="34" charset="0"/>
              </a:rPr>
              <a:t>!!! O</a:t>
            </a:r>
            <a:r>
              <a:rPr lang="en-GB" sz="1600" dirty="0" smtClean="0">
                <a:latin typeface="Gill Sans MT" pitchFamily="34" charset="0"/>
              </a:rPr>
              <a:t>perating </a:t>
            </a:r>
            <a:r>
              <a:rPr lang="sk-SK" sz="1600" dirty="0" smtClean="0">
                <a:latin typeface="Gill Sans MT" pitchFamily="34" charset="0"/>
              </a:rPr>
              <a:t>of</a:t>
            </a:r>
            <a:r>
              <a:rPr lang="en-GB" sz="1600" dirty="0" smtClean="0">
                <a:latin typeface="Gill Sans MT" pitchFamily="34" charset="0"/>
              </a:rPr>
              <a:t> </a:t>
            </a:r>
            <a:r>
              <a:rPr lang="en-GB" sz="1600" dirty="0">
                <a:latin typeface="Gill Sans MT" pitchFamily="34" charset="0"/>
              </a:rPr>
              <a:t>generator in an area below 5</a:t>
            </a:r>
            <a:r>
              <a:rPr lang="en-GB" sz="1600" dirty="0">
                <a:latin typeface="Gill Sans MT" pitchFamily="34" charset="0"/>
                <a:sym typeface="Symbol" pitchFamily="18" charset="2"/>
              </a:rPr>
              <a:t></a:t>
            </a:r>
            <a:r>
              <a:rPr lang="en-GB" sz="1600" dirty="0">
                <a:latin typeface="Gill Sans MT" pitchFamily="34" charset="0"/>
              </a:rPr>
              <a:t>C or above 45</a:t>
            </a:r>
            <a:r>
              <a:rPr lang="en-GB" sz="1600" dirty="0">
                <a:latin typeface="Gill Sans MT" pitchFamily="34" charset="0"/>
                <a:sym typeface="Symbol" pitchFamily="18" charset="2"/>
              </a:rPr>
              <a:t></a:t>
            </a:r>
            <a:r>
              <a:rPr lang="en-GB" sz="1600" dirty="0">
                <a:latin typeface="Gill Sans MT" pitchFamily="34" charset="0"/>
              </a:rPr>
              <a:t>C will cause damage not covered under the manufacturer’s warranty</a:t>
            </a:r>
            <a:r>
              <a:rPr lang="en-GB" sz="1600" dirty="0" smtClean="0">
                <a:latin typeface="Gill Sans MT" pitchFamily="34" charset="0"/>
              </a:rPr>
              <a:t>.</a:t>
            </a:r>
            <a:endParaRPr lang="da-DK" sz="1600" dirty="0">
              <a:latin typeface="Gill Sans MT" pitchFamily="34" charset="0"/>
            </a:endParaRPr>
          </a:p>
        </p:txBody>
      </p:sp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73" y="1528638"/>
            <a:ext cx="4462157" cy="298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 flipH="1">
            <a:off x="8010" y="1154795"/>
            <a:ext cx="3349785" cy="3738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219" y="1676400"/>
            <a:ext cx="4114581" cy="5182413"/>
          </a:xfrm>
          <a:custGeom>
            <a:avLst/>
            <a:gdLst>
              <a:gd name="f0" fmla="val w"/>
              <a:gd name="f1" fmla="val h"/>
              <a:gd name="f2" fmla="val 0"/>
              <a:gd name="f3" fmla="val 16512"/>
              <a:gd name="f4" fmla="val 21703"/>
              <a:gd name="f5" fmla="val 303"/>
              <a:gd name="f6" fmla="val 5159"/>
              <a:gd name="f7" fmla="+- 0 0 158"/>
              <a:gd name="f8" fmla="val 11932"/>
              <a:gd name="f9" fmla="val 16271"/>
              <a:gd name="f10" fmla="val 764"/>
              <a:gd name="f11" fmla="val 16813"/>
              <a:gd name="f12" fmla="val 7683"/>
              <a:gd name="f13" fmla="*/ f0 1 16512"/>
              <a:gd name="f14" fmla="*/ f1 1 21703"/>
              <a:gd name="f15" fmla="+- f4 0 f2"/>
              <a:gd name="f16" fmla="+- f3 0 f2"/>
              <a:gd name="f17" fmla="*/ f16 1 16512"/>
              <a:gd name="f18" fmla="*/ f15 1 21703"/>
              <a:gd name="f19" fmla="*/ f2 1 f17"/>
              <a:gd name="f20" fmla="*/ f3 1 f17"/>
              <a:gd name="f21" fmla="*/ f2 1 f18"/>
              <a:gd name="f22" fmla="*/ f4 1 f18"/>
              <a:gd name="f23" fmla="*/ f19 f13 1"/>
              <a:gd name="f24" fmla="*/ f20 f13 1"/>
              <a:gd name="f25" fmla="*/ f22 f14 1"/>
              <a:gd name="f26" fmla="*/ f21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6512" h="21703">
                <a:moveTo>
                  <a:pt x="f2" y="f5"/>
                </a:moveTo>
                <a:cubicBezTo>
                  <a:pt x="f6" y="f7"/>
                  <a:pt x="f8" y="f7"/>
                  <a:pt x="f9" y="f10"/>
                </a:cubicBezTo>
                <a:cubicBezTo>
                  <a:pt x="f11" y="f12"/>
                  <a:pt x="f9" y="f4"/>
                  <a:pt x="f9" y="f4"/>
                </a:cubicBezTo>
                <a:lnTo>
                  <a:pt x="f2" y="f4"/>
                </a:lnTo>
                <a:close/>
              </a:path>
            </a:pathLst>
          </a:custGeom>
          <a:solidFill>
            <a:srgbClr val="92B7E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9" y="6466261"/>
            <a:ext cx="9144173" cy="415183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799"/>
              <a:gd name="f5" fmla="val 35000"/>
              <a:gd name="f6" fmla="val 313"/>
              <a:gd name="f7" fmla="val 29500"/>
              <a:gd name="f8" fmla="val 625"/>
              <a:gd name="f9" fmla="val 21000"/>
              <a:gd name="f10" fmla="val 11510"/>
              <a:gd name="f11" fmla="+- 0 0 36"/>
              <a:gd name="f12" fmla="val 8000"/>
              <a:gd name="f13" fmla="+- 0 0 21"/>
              <a:gd name="f14" fmla="val 937"/>
              <a:gd name="f15" fmla="val 41000"/>
              <a:gd name="f16" fmla="*/ f0 1 42000"/>
              <a:gd name="f17" fmla="*/ f1 1 1799"/>
              <a:gd name="f18" fmla="+- f4 0 f2"/>
              <a:gd name="f19" fmla="+- f3 0 f2"/>
              <a:gd name="f20" fmla="*/ f19 1 42000"/>
              <a:gd name="f21" fmla="*/ f18 1 1799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42000" h="1799">
                <a:moveTo>
                  <a:pt x="f3" y="f2"/>
                </a:moveTo>
                <a:cubicBezTo>
                  <a:pt x="f5" y="f6"/>
                  <a:pt x="f7" y="f8"/>
                  <a:pt x="f9" y="f6"/>
                </a:cubicBezTo>
                <a:cubicBezTo>
                  <a:pt x="f10" y="f11"/>
                  <a:pt x="f12" y="f13"/>
                  <a:pt x="f2" y="f6"/>
                </a:cubicBezTo>
                <a:cubicBezTo>
                  <a:pt x="f2" y="f14"/>
                  <a:pt x="f2" y="f4"/>
                  <a:pt x="f2" y="f4"/>
                </a:cubicBezTo>
                <a:cubicBezTo>
                  <a:pt x="f2" y="f4"/>
                  <a:pt x="f15" y="f4"/>
                  <a:pt x="f3" y="f4"/>
                </a:cubicBezTo>
                <a:close/>
              </a:path>
            </a:pathLst>
          </a:custGeom>
          <a:solidFill>
            <a:srgbClr val="00A93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972" y="462055"/>
            <a:ext cx="8055772" cy="572880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l" defTabSz="56683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300" b="0" i="1" u="none" strike="noStrike" kern="0" cap="none" spc="0" baseline="0" dirty="0" smtClean="0">
                <a:solidFill>
                  <a:srgbClr val="1F497D"/>
                </a:solidFill>
                <a:uFillTx/>
                <a:latin typeface="Calibri"/>
              </a:rPr>
              <a:t>Power supply</a:t>
            </a:r>
            <a:endParaRPr lang="en-GB" sz="3300" b="0" i="1" u="none" strike="noStrike" kern="0" cap="none" spc="0" baseline="0" dirty="0">
              <a:solidFill>
                <a:srgbClr val="1F497D"/>
              </a:solidFill>
              <a:uFillTx/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19" y="228"/>
            <a:ext cx="9144173" cy="281022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218"/>
              <a:gd name="f5" fmla="val 12500"/>
              <a:gd name="f6" fmla="val 692"/>
              <a:gd name="f7" fmla="val 28000"/>
              <a:gd name="f8" fmla="val 868"/>
              <a:gd name="f9" fmla="*/ f0 1 42000"/>
              <a:gd name="f10" fmla="*/ f1 1 1218"/>
              <a:gd name="f11" fmla="+- f4 0 f2"/>
              <a:gd name="f12" fmla="+- f3 0 f2"/>
              <a:gd name="f13" fmla="*/ f12 1 42000"/>
              <a:gd name="f14" fmla="*/ f11 1 1218"/>
              <a:gd name="f15" fmla="*/ f2 1 f13"/>
              <a:gd name="f16" fmla="*/ f3 1 f13"/>
              <a:gd name="f17" fmla="*/ f2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42000" h="1218">
                <a:moveTo>
                  <a:pt x="f2" y="f4"/>
                </a:moveTo>
                <a:cubicBezTo>
                  <a:pt x="f5" y="f6"/>
                  <a:pt x="f7" y="f6"/>
                  <a:pt x="f3" y="f4"/>
                </a:cubicBezTo>
                <a:cubicBezTo>
                  <a:pt x="f3" y="f8"/>
                  <a:pt x="f3" y="f2"/>
                  <a:pt x="f3" y="f2"/>
                </a:cubicBezTo>
                <a:lnTo>
                  <a:pt x="f2" y="f2"/>
                </a:lnTo>
                <a:close/>
              </a:path>
            </a:pathLst>
          </a:custGeom>
          <a:solidFill>
            <a:srgbClr val="D4E4F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47352" y="5796610"/>
            <a:ext cx="593729" cy="6297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8"/>
          <p:cNvSpPr txBox="1"/>
          <p:nvPr/>
        </p:nvSpPr>
        <p:spPr>
          <a:xfrm>
            <a:off x="4769885" y="6211564"/>
            <a:ext cx="2959739" cy="212469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r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050" b="0" i="0" u="none" strike="noStrike" kern="0" cap="none" spc="0" baseline="0" dirty="0">
                <a:solidFill>
                  <a:srgbClr val="333333"/>
                </a:solidFill>
                <a:uFillTx/>
                <a:latin typeface="Gill Sans MT" pitchFamily="34"/>
                <a:ea typeface="GillSans CE" pitchFamily="34"/>
                <a:cs typeface="GillSans CE" pitchFamily="34"/>
              </a:rPr>
              <a:t>Worldwide Manufacturer of PSA Generators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409" y="2033130"/>
            <a:ext cx="3810000" cy="4190871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Power connection parameters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:</a:t>
            </a:r>
            <a:endParaRPr lang="sk-SK" dirty="0" smtClean="0">
              <a:solidFill>
                <a:schemeClr val="bg1"/>
              </a:solidFill>
              <a:latin typeface="Gill Sans MT" pitchFamily="34" charset="0"/>
            </a:endParaRPr>
          </a:p>
          <a:p>
            <a:endParaRPr lang="en-US" sz="800" u="sng" dirty="0">
              <a:solidFill>
                <a:schemeClr val="bg1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10-240V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, </a:t>
            </a: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50-60 Hz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, single phase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Maximum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fuse on power supply 10A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Oxymat </a:t>
            </a:r>
            <a:r>
              <a:rPr lang="en-GB" dirty="0">
                <a:solidFill>
                  <a:schemeClr val="bg1"/>
                </a:solidFill>
                <a:latin typeface="Gill Sans MT" pitchFamily="34" charset="0"/>
              </a:rPr>
              <a:t>recommends to use electrical filters to protect PLC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Power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should be supplied to the unit from </a:t>
            </a:r>
            <a:r>
              <a:rPr lang="en-US" b="1" dirty="0">
                <a:solidFill>
                  <a:schemeClr val="bg1"/>
                </a:solidFill>
                <a:latin typeface="Gill Sans MT" pitchFamily="34" charset="0"/>
              </a:rPr>
              <a:t>a grounded electrical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Gill Sans MT" pitchFamily="34" charset="0"/>
              </a:rPr>
              <a:t>outlet with a 3-prong plug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power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supply to the equipment is under the customers responsibility if not agreed otherwise</a:t>
            </a:r>
          </a:p>
          <a:p>
            <a:endParaRPr lang="en-US" i="1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sk-SK" b="1" dirty="0" smtClean="0">
                <a:solidFill>
                  <a:schemeClr val="bg1"/>
                </a:solidFill>
                <a:latin typeface="Gill Sans MT" pitchFamily="34" charset="0"/>
              </a:rPr>
              <a:t>!!! 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Improper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voltage will cause damage not covered under the manufacturer's warranty. </a:t>
            </a:r>
            <a:endParaRPr lang="da-DK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16" name="Picture 16" descr="CEE_7-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254" y="4428324"/>
            <a:ext cx="2159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419600" y="17586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Gill Sans MT" pitchFamily="34" charset="0"/>
              </a:rPr>
              <a:t>It is recommended to use a circuit that will not be accidentally turned off, as this will cause the unit to stop cycling. </a:t>
            </a:r>
            <a:endParaRPr lang="sk-SK" dirty="0">
              <a:latin typeface="Gill Sans MT" pitchFamily="34" charset="0"/>
            </a:endParaRPr>
          </a:p>
          <a:p>
            <a:endParaRPr lang="sk-SK" dirty="0">
              <a:latin typeface="Gill Sans MT" pitchFamily="34" charset="0"/>
            </a:endParaRPr>
          </a:p>
          <a:p>
            <a:r>
              <a:rPr lang="en-GB" dirty="0">
                <a:latin typeface="Gill Sans MT" pitchFamily="34" charset="0"/>
              </a:rPr>
              <a:t>In order to prevent production stop and purity drop in case of electric power failure, a UPS (power backup) is recommended as an option.</a:t>
            </a:r>
            <a:endParaRPr lang="sk-SK" dirty="0">
              <a:latin typeface="Gill Sans M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 flipH="1">
            <a:off x="8010" y="1154795"/>
            <a:ext cx="3349785" cy="3738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2"/>
          <p:cNvSpPr/>
          <p:nvPr/>
        </p:nvSpPr>
        <p:spPr>
          <a:xfrm>
            <a:off x="-10278" y="1656662"/>
            <a:ext cx="4191000" cy="5182413"/>
          </a:xfrm>
          <a:custGeom>
            <a:avLst/>
            <a:gdLst>
              <a:gd name="f0" fmla="val w"/>
              <a:gd name="f1" fmla="val h"/>
              <a:gd name="f2" fmla="val 0"/>
              <a:gd name="f3" fmla="val 16512"/>
              <a:gd name="f4" fmla="val 21703"/>
              <a:gd name="f5" fmla="val 303"/>
              <a:gd name="f6" fmla="val 5159"/>
              <a:gd name="f7" fmla="+- 0 0 158"/>
              <a:gd name="f8" fmla="val 11932"/>
              <a:gd name="f9" fmla="val 16271"/>
              <a:gd name="f10" fmla="val 764"/>
              <a:gd name="f11" fmla="val 16813"/>
              <a:gd name="f12" fmla="val 7683"/>
              <a:gd name="f13" fmla="*/ f0 1 16512"/>
              <a:gd name="f14" fmla="*/ f1 1 21703"/>
              <a:gd name="f15" fmla="+- f4 0 f2"/>
              <a:gd name="f16" fmla="+- f3 0 f2"/>
              <a:gd name="f17" fmla="*/ f16 1 16512"/>
              <a:gd name="f18" fmla="*/ f15 1 21703"/>
              <a:gd name="f19" fmla="*/ f2 1 f17"/>
              <a:gd name="f20" fmla="*/ f3 1 f17"/>
              <a:gd name="f21" fmla="*/ f2 1 f18"/>
              <a:gd name="f22" fmla="*/ f4 1 f18"/>
              <a:gd name="f23" fmla="*/ f19 f13 1"/>
              <a:gd name="f24" fmla="*/ f20 f13 1"/>
              <a:gd name="f25" fmla="*/ f22 f14 1"/>
              <a:gd name="f26" fmla="*/ f21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6512" h="21703">
                <a:moveTo>
                  <a:pt x="f2" y="f5"/>
                </a:moveTo>
                <a:cubicBezTo>
                  <a:pt x="f6" y="f7"/>
                  <a:pt x="f8" y="f7"/>
                  <a:pt x="f9" y="f10"/>
                </a:cubicBezTo>
                <a:cubicBezTo>
                  <a:pt x="f11" y="f12"/>
                  <a:pt x="f9" y="f4"/>
                  <a:pt x="f9" y="f4"/>
                </a:cubicBezTo>
                <a:lnTo>
                  <a:pt x="f2" y="f4"/>
                </a:lnTo>
                <a:close/>
              </a:path>
            </a:pathLst>
          </a:custGeom>
          <a:solidFill>
            <a:srgbClr val="92B7E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219" y="6466261"/>
            <a:ext cx="9144173" cy="415183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799"/>
              <a:gd name="f5" fmla="val 35000"/>
              <a:gd name="f6" fmla="val 313"/>
              <a:gd name="f7" fmla="val 29500"/>
              <a:gd name="f8" fmla="val 625"/>
              <a:gd name="f9" fmla="val 21000"/>
              <a:gd name="f10" fmla="val 11510"/>
              <a:gd name="f11" fmla="+- 0 0 36"/>
              <a:gd name="f12" fmla="val 8000"/>
              <a:gd name="f13" fmla="+- 0 0 21"/>
              <a:gd name="f14" fmla="val 937"/>
              <a:gd name="f15" fmla="val 41000"/>
              <a:gd name="f16" fmla="*/ f0 1 42000"/>
              <a:gd name="f17" fmla="*/ f1 1 1799"/>
              <a:gd name="f18" fmla="+- f4 0 f2"/>
              <a:gd name="f19" fmla="+- f3 0 f2"/>
              <a:gd name="f20" fmla="*/ f19 1 42000"/>
              <a:gd name="f21" fmla="*/ f18 1 1799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42000" h="1799">
                <a:moveTo>
                  <a:pt x="f3" y="f2"/>
                </a:moveTo>
                <a:cubicBezTo>
                  <a:pt x="f5" y="f6"/>
                  <a:pt x="f7" y="f8"/>
                  <a:pt x="f9" y="f6"/>
                </a:cubicBezTo>
                <a:cubicBezTo>
                  <a:pt x="f10" y="f11"/>
                  <a:pt x="f12" y="f13"/>
                  <a:pt x="f2" y="f6"/>
                </a:cubicBezTo>
                <a:cubicBezTo>
                  <a:pt x="f2" y="f14"/>
                  <a:pt x="f2" y="f4"/>
                  <a:pt x="f2" y="f4"/>
                </a:cubicBezTo>
                <a:cubicBezTo>
                  <a:pt x="f2" y="f4"/>
                  <a:pt x="f15" y="f4"/>
                  <a:pt x="f3" y="f4"/>
                </a:cubicBezTo>
                <a:close/>
              </a:path>
            </a:pathLst>
          </a:custGeom>
          <a:solidFill>
            <a:srgbClr val="00A93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522972" y="462055"/>
            <a:ext cx="8055772" cy="572880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l" defTabSz="56683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300" b="0" i="1" u="none" strike="noStrike" kern="0" cap="none" spc="0" baseline="0" dirty="0" smtClean="0">
                <a:solidFill>
                  <a:srgbClr val="1F497D"/>
                </a:solidFill>
                <a:uFillTx/>
                <a:latin typeface="Calibri"/>
              </a:rPr>
              <a:t>Air supply (Feed air)</a:t>
            </a:r>
            <a:endParaRPr lang="en-GB" sz="3300" b="0" i="1" u="none" strike="noStrike" kern="0" cap="none" spc="0" baseline="0" dirty="0">
              <a:solidFill>
                <a:srgbClr val="1F497D"/>
              </a:solidFill>
              <a:uFillTx/>
              <a:latin typeface="Calibri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219" y="228"/>
            <a:ext cx="9144173" cy="281022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218"/>
              <a:gd name="f5" fmla="val 12500"/>
              <a:gd name="f6" fmla="val 692"/>
              <a:gd name="f7" fmla="val 28000"/>
              <a:gd name="f8" fmla="val 868"/>
              <a:gd name="f9" fmla="*/ f0 1 42000"/>
              <a:gd name="f10" fmla="*/ f1 1 1218"/>
              <a:gd name="f11" fmla="+- f4 0 f2"/>
              <a:gd name="f12" fmla="+- f3 0 f2"/>
              <a:gd name="f13" fmla="*/ f12 1 42000"/>
              <a:gd name="f14" fmla="*/ f11 1 1218"/>
              <a:gd name="f15" fmla="*/ f2 1 f13"/>
              <a:gd name="f16" fmla="*/ f3 1 f13"/>
              <a:gd name="f17" fmla="*/ f2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42000" h="1218">
                <a:moveTo>
                  <a:pt x="f2" y="f4"/>
                </a:moveTo>
                <a:cubicBezTo>
                  <a:pt x="f5" y="f6"/>
                  <a:pt x="f7" y="f6"/>
                  <a:pt x="f3" y="f4"/>
                </a:cubicBezTo>
                <a:cubicBezTo>
                  <a:pt x="f3" y="f8"/>
                  <a:pt x="f3" y="f2"/>
                  <a:pt x="f3" y="f2"/>
                </a:cubicBezTo>
                <a:lnTo>
                  <a:pt x="f2" y="f2"/>
                </a:lnTo>
                <a:close/>
              </a:path>
            </a:pathLst>
          </a:custGeom>
          <a:solidFill>
            <a:srgbClr val="D4E4F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47352" y="5796610"/>
            <a:ext cx="593729" cy="629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8"/>
          <p:cNvSpPr txBox="1"/>
          <p:nvPr/>
        </p:nvSpPr>
        <p:spPr>
          <a:xfrm>
            <a:off x="4899218" y="6211564"/>
            <a:ext cx="2830406" cy="212469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r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050" b="0" i="0" u="none" strike="noStrike" kern="0" cap="none" spc="0" baseline="0">
                <a:solidFill>
                  <a:srgbClr val="333333"/>
                </a:solidFill>
                <a:uFillTx/>
                <a:latin typeface="Gill Sans MT" pitchFamily="34"/>
                <a:ea typeface="GillSans CE" pitchFamily="34"/>
                <a:cs typeface="GillSans CE" pitchFamily="34"/>
              </a:rPr>
              <a:t>Worldwide Manufacturer of PSA Generators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114409" y="1981200"/>
            <a:ext cx="4076591" cy="3006444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Compressed Air parameters:</a:t>
            </a:r>
          </a:p>
          <a:p>
            <a:endParaRPr lang="en-US" sz="1600" u="sng" dirty="0">
              <a:solidFill>
                <a:schemeClr val="bg1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compressed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feed air supply must be less than 40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  <a:sym typeface="Symbol" pitchFamily="18" charset="2"/>
              </a:rPr>
              <a:t>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C before it reaches the </a:t>
            </a: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PSA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Generator</a:t>
            </a:r>
          </a:p>
          <a:p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Pressure 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dew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point </a:t>
            </a:r>
            <a:r>
              <a:rPr lang="sk-SK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of feed air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 ≤+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  <a:sym typeface="Symbol" pitchFamily="18" charset="2"/>
              </a:rPr>
              <a:t>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C </a:t>
            </a:r>
          </a:p>
          <a:p>
            <a:pPr>
              <a:buFontTx/>
              <a:buChar char="•"/>
            </a:pP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T</a:t>
            </a:r>
            <a:r>
              <a:rPr lang="en-GB" dirty="0">
                <a:solidFill>
                  <a:schemeClr val="bg1"/>
                </a:solidFill>
                <a:latin typeface="Gill Sans MT" pitchFamily="34" charset="0"/>
              </a:rPr>
              <a:t>he feed air quality must comply with ISO specification </a:t>
            </a: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8573-1:2001 </a:t>
            </a:r>
            <a:r>
              <a:rPr lang="en-GB" dirty="0">
                <a:solidFill>
                  <a:schemeClr val="bg1"/>
                </a:solidFill>
                <a:latin typeface="Gill Sans MT" pitchFamily="34" charset="0"/>
              </a:rPr>
              <a:t>class 1.4.1., e.g</a:t>
            </a: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.</a:t>
            </a:r>
            <a:endParaRPr lang="sk-SK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1981200"/>
            <a:ext cx="46614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>
                <a:latin typeface="Gill Sans MT" pitchFamily="34" charset="0"/>
              </a:rPr>
              <a:t>High feed air temperature will reduce the </a:t>
            </a:r>
            <a:r>
              <a:rPr lang="en-US" sz="1600" dirty="0" smtClean="0">
                <a:latin typeface="Gill Sans MT" pitchFamily="34" charset="0"/>
              </a:rPr>
              <a:t>performance </a:t>
            </a:r>
            <a:r>
              <a:rPr lang="en-US" sz="1600" dirty="0">
                <a:latin typeface="Gill Sans MT" pitchFamily="34" charset="0"/>
              </a:rPr>
              <a:t>of the Oxymat Generator and will cause damage not covered under the manufacturer's </a:t>
            </a:r>
            <a:r>
              <a:rPr lang="en-US" sz="1600" dirty="0" smtClean="0">
                <a:latin typeface="Gill Sans MT" pitchFamily="34" charset="0"/>
              </a:rPr>
              <a:t>warrant</a:t>
            </a:r>
            <a:r>
              <a:rPr lang="sk-SK" sz="1600" dirty="0" smtClean="0">
                <a:latin typeface="Gill Sans MT" pitchFamily="34" charset="0"/>
              </a:rPr>
              <a:t>y.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sk-SK" sz="1600" dirty="0" smtClean="0">
                <a:latin typeface="Gill Sans MT" pitchFamily="34" charset="0"/>
              </a:rPr>
              <a:t>High</a:t>
            </a:r>
            <a:r>
              <a:rPr lang="en-US" sz="1600" dirty="0" smtClean="0">
                <a:latin typeface="Gill Sans MT" pitchFamily="34" charset="0"/>
              </a:rPr>
              <a:t> </a:t>
            </a:r>
            <a:r>
              <a:rPr lang="en-US" sz="1600" dirty="0">
                <a:latin typeface="Gill Sans MT" pitchFamily="34" charset="0"/>
              </a:rPr>
              <a:t>dew point indicates a risk of water condensate in the generator </a:t>
            </a:r>
            <a:r>
              <a:rPr lang="en-US" sz="1600" dirty="0" smtClean="0">
                <a:latin typeface="Gill Sans MT" pitchFamily="34" charset="0"/>
              </a:rPr>
              <a:t>system</a:t>
            </a:r>
            <a:endParaRPr lang="sk-SK" sz="1600" dirty="0" smtClean="0">
              <a:latin typeface="Gill Sans MT" pitchFamily="34" charset="0"/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600" dirty="0" smtClean="0">
                <a:latin typeface="Gill Sans MT" pitchFamily="34" charset="0"/>
              </a:rPr>
              <a:t>Content</a:t>
            </a:r>
            <a:r>
              <a:rPr lang="sk-SK" sz="1600" dirty="0" smtClean="0">
                <a:latin typeface="Gill Sans MT" pitchFamily="34" charset="0"/>
              </a:rPr>
              <a:t> </a:t>
            </a:r>
            <a:r>
              <a:rPr lang="en-GB" sz="1600" dirty="0" smtClean="0">
                <a:latin typeface="Gill Sans MT" pitchFamily="34" charset="0"/>
              </a:rPr>
              <a:t>of </a:t>
            </a:r>
            <a:r>
              <a:rPr lang="en-GB" sz="1600" dirty="0">
                <a:latin typeface="Gill Sans MT" pitchFamily="34" charset="0"/>
              </a:rPr>
              <a:t>particles max. </a:t>
            </a:r>
            <a:r>
              <a:rPr lang="en-GB" sz="1600" dirty="0" smtClean="0">
                <a:latin typeface="Gill Sans MT" pitchFamily="34" charset="0"/>
              </a:rPr>
              <a:t>0.</a:t>
            </a:r>
            <a:r>
              <a:rPr lang="sk-SK" sz="1600" dirty="0" smtClean="0">
                <a:latin typeface="Gill Sans MT" pitchFamily="34" charset="0"/>
              </a:rPr>
              <a:t>1 </a:t>
            </a:r>
            <a:r>
              <a:rPr lang="en-GB" sz="1600" dirty="0" smtClean="0">
                <a:latin typeface="Gill Sans MT" pitchFamily="34" charset="0"/>
              </a:rPr>
              <a:t>mg/m³ </a:t>
            </a:r>
            <a:r>
              <a:rPr lang="en-GB" sz="1600" dirty="0">
                <a:latin typeface="Gill Sans MT" pitchFamily="34" charset="0"/>
              </a:rPr>
              <a:t>at size 0.1 μm or smaller, dew point +3°C &amp; residual water content max. 6 g/m³ and residual oil content max. 0.01 </a:t>
            </a:r>
            <a:r>
              <a:rPr lang="en-GB" sz="1600" dirty="0" smtClean="0">
                <a:latin typeface="Gill Sans MT" pitchFamily="34" charset="0"/>
              </a:rPr>
              <a:t>mg/m³</a:t>
            </a:r>
            <a:r>
              <a:rPr lang="sk-SK" sz="1600" dirty="0" smtClean="0">
                <a:latin typeface="Gill Sans MT" pitchFamily="34" charset="0"/>
              </a:rPr>
              <a:t>.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Gill Sans MT" pitchFamily="34" charset="0"/>
              </a:rPr>
              <a:t>Low </a:t>
            </a:r>
            <a:r>
              <a:rPr lang="en-US" sz="1600" dirty="0">
                <a:latin typeface="Gill Sans MT" pitchFamily="34" charset="0"/>
              </a:rPr>
              <a:t>feed air temperatures may cause freezing of components and damage not covered under the manufacturer's warranty</a:t>
            </a:r>
            <a:r>
              <a:rPr lang="en-US" dirty="0">
                <a:latin typeface="Gill Sans MT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flipH="1">
            <a:off x="8010" y="1154795"/>
            <a:ext cx="3349785" cy="3738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219" y="1676400"/>
            <a:ext cx="4190781" cy="5182413"/>
          </a:xfrm>
          <a:custGeom>
            <a:avLst/>
            <a:gdLst>
              <a:gd name="f0" fmla="val w"/>
              <a:gd name="f1" fmla="val h"/>
              <a:gd name="f2" fmla="val 0"/>
              <a:gd name="f3" fmla="val 16512"/>
              <a:gd name="f4" fmla="val 21703"/>
              <a:gd name="f5" fmla="val 303"/>
              <a:gd name="f6" fmla="val 5159"/>
              <a:gd name="f7" fmla="+- 0 0 158"/>
              <a:gd name="f8" fmla="val 11932"/>
              <a:gd name="f9" fmla="val 16271"/>
              <a:gd name="f10" fmla="val 764"/>
              <a:gd name="f11" fmla="val 16813"/>
              <a:gd name="f12" fmla="val 7683"/>
              <a:gd name="f13" fmla="*/ f0 1 16512"/>
              <a:gd name="f14" fmla="*/ f1 1 21703"/>
              <a:gd name="f15" fmla="+- f4 0 f2"/>
              <a:gd name="f16" fmla="+- f3 0 f2"/>
              <a:gd name="f17" fmla="*/ f16 1 16512"/>
              <a:gd name="f18" fmla="*/ f15 1 21703"/>
              <a:gd name="f19" fmla="*/ f2 1 f17"/>
              <a:gd name="f20" fmla="*/ f3 1 f17"/>
              <a:gd name="f21" fmla="*/ f2 1 f18"/>
              <a:gd name="f22" fmla="*/ f4 1 f18"/>
              <a:gd name="f23" fmla="*/ f19 f13 1"/>
              <a:gd name="f24" fmla="*/ f20 f13 1"/>
              <a:gd name="f25" fmla="*/ f22 f14 1"/>
              <a:gd name="f26" fmla="*/ f21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6512" h="21703">
                <a:moveTo>
                  <a:pt x="f2" y="f5"/>
                </a:moveTo>
                <a:cubicBezTo>
                  <a:pt x="f6" y="f7"/>
                  <a:pt x="f8" y="f7"/>
                  <a:pt x="f9" y="f10"/>
                </a:cubicBezTo>
                <a:cubicBezTo>
                  <a:pt x="f11" y="f12"/>
                  <a:pt x="f9" y="f4"/>
                  <a:pt x="f9" y="f4"/>
                </a:cubicBezTo>
                <a:lnTo>
                  <a:pt x="f2" y="f4"/>
                </a:lnTo>
                <a:close/>
              </a:path>
            </a:pathLst>
          </a:custGeom>
          <a:solidFill>
            <a:srgbClr val="92B7E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9" y="6466261"/>
            <a:ext cx="9144173" cy="415183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799"/>
              <a:gd name="f5" fmla="val 35000"/>
              <a:gd name="f6" fmla="val 313"/>
              <a:gd name="f7" fmla="val 29500"/>
              <a:gd name="f8" fmla="val 625"/>
              <a:gd name="f9" fmla="val 21000"/>
              <a:gd name="f10" fmla="val 11510"/>
              <a:gd name="f11" fmla="+- 0 0 36"/>
              <a:gd name="f12" fmla="val 8000"/>
              <a:gd name="f13" fmla="+- 0 0 21"/>
              <a:gd name="f14" fmla="val 937"/>
              <a:gd name="f15" fmla="val 41000"/>
              <a:gd name="f16" fmla="*/ f0 1 42000"/>
              <a:gd name="f17" fmla="*/ f1 1 1799"/>
              <a:gd name="f18" fmla="+- f4 0 f2"/>
              <a:gd name="f19" fmla="+- f3 0 f2"/>
              <a:gd name="f20" fmla="*/ f19 1 42000"/>
              <a:gd name="f21" fmla="*/ f18 1 1799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42000" h="1799">
                <a:moveTo>
                  <a:pt x="f3" y="f2"/>
                </a:moveTo>
                <a:cubicBezTo>
                  <a:pt x="f5" y="f6"/>
                  <a:pt x="f7" y="f8"/>
                  <a:pt x="f9" y="f6"/>
                </a:cubicBezTo>
                <a:cubicBezTo>
                  <a:pt x="f10" y="f11"/>
                  <a:pt x="f12" y="f13"/>
                  <a:pt x="f2" y="f6"/>
                </a:cubicBezTo>
                <a:cubicBezTo>
                  <a:pt x="f2" y="f14"/>
                  <a:pt x="f2" y="f4"/>
                  <a:pt x="f2" y="f4"/>
                </a:cubicBezTo>
                <a:cubicBezTo>
                  <a:pt x="f2" y="f4"/>
                  <a:pt x="f15" y="f4"/>
                  <a:pt x="f3" y="f4"/>
                </a:cubicBezTo>
                <a:close/>
              </a:path>
            </a:pathLst>
          </a:custGeom>
          <a:solidFill>
            <a:srgbClr val="00A93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25" y="462055"/>
            <a:ext cx="8055772" cy="547103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300" i="1" kern="0" dirty="0" smtClean="0">
                <a:solidFill>
                  <a:srgbClr val="333366"/>
                </a:solidFill>
                <a:latin typeface="Gill Sans MT" pitchFamily="34"/>
                <a:ea typeface="MS Gothic" pitchFamily="2"/>
                <a:cs typeface="Tahoma" pitchFamily="2"/>
              </a:rPr>
              <a:t>Interconnections</a:t>
            </a:r>
            <a:endParaRPr lang="sk-SK" sz="3300" b="0" i="1" u="none" strike="noStrike" kern="0" cap="none" spc="0" baseline="0" dirty="0">
              <a:solidFill>
                <a:srgbClr val="333366"/>
              </a:solidFill>
              <a:uFillTx/>
              <a:latin typeface="Gill Sans MT" pitchFamily="34"/>
              <a:ea typeface="MS Gothic" pitchFamily="2"/>
              <a:cs typeface="Tahoma" pitchFamily="2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19" y="228"/>
            <a:ext cx="9144173" cy="281022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218"/>
              <a:gd name="f5" fmla="val 12500"/>
              <a:gd name="f6" fmla="val 692"/>
              <a:gd name="f7" fmla="val 28000"/>
              <a:gd name="f8" fmla="val 868"/>
              <a:gd name="f9" fmla="*/ f0 1 42000"/>
              <a:gd name="f10" fmla="*/ f1 1 1218"/>
              <a:gd name="f11" fmla="+- f4 0 f2"/>
              <a:gd name="f12" fmla="+- f3 0 f2"/>
              <a:gd name="f13" fmla="*/ f12 1 42000"/>
              <a:gd name="f14" fmla="*/ f11 1 1218"/>
              <a:gd name="f15" fmla="*/ f2 1 f13"/>
              <a:gd name="f16" fmla="*/ f3 1 f13"/>
              <a:gd name="f17" fmla="*/ f2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42000" h="1218">
                <a:moveTo>
                  <a:pt x="f2" y="f4"/>
                </a:moveTo>
                <a:cubicBezTo>
                  <a:pt x="f5" y="f6"/>
                  <a:pt x="f7" y="f6"/>
                  <a:pt x="f3" y="f4"/>
                </a:cubicBezTo>
                <a:cubicBezTo>
                  <a:pt x="f3" y="f8"/>
                  <a:pt x="f3" y="f2"/>
                  <a:pt x="f3" y="f2"/>
                </a:cubicBezTo>
                <a:lnTo>
                  <a:pt x="f2" y="f2"/>
                </a:lnTo>
                <a:close/>
              </a:path>
            </a:pathLst>
          </a:custGeom>
          <a:solidFill>
            <a:srgbClr val="D4E4F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47352" y="5796610"/>
            <a:ext cx="593729" cy="6297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8"/>
          <p:cNvSpPr txBox="1"/>
          <p:nvPr/>
        </p:nvSpPr>
        <p:spPr>
          <a:xfrm>
            <a:off x="4716017" y="6211564"/>
            <a:ext cx="3013615" cy="212469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r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050" b="0" i="0" u="none" strike="noStrike" kern="0" cap="none" spc="0" baseline="0">
                <a:solidFill>
                  <a:srgbClr val="333333"/>
                </a:solidFill>
                <a:uFillTx/>
                <a:latin typeface="Gill Sans MT" pitchFamily="34"/>
                <a:ea typeface="GillSans CE" pitchFamily="34"/>
                <a:cs typeface="GillSans CE" pitchFamily="34"/>
              </a:rPr>
              <a:t>Worldwide Manufacturer of PSA Generators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352" y="1957377"/>
            <a:ext cx="3889248" cy="4458508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fixed manifold interconnections is recommended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>
              <a:solidFill>
                <a:schemeClr val="bg1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connections </a:t>
            </a:r>
            <a:r>
              <a:rPr lang="en-GB" dirty="0">
                <a:solidFill>
                  <a:schemeClr val="bg1"/>
                </a:solidFill>
                <a:latin typeface="Gill Sans MT" pitchFamily="34" charset="0"/>
              </a:rPr>
              <a:t>with hoses must be done with high quality connection systems, e.g. clamp system or compression end fittings</a:t>
            </a:r>
          </a:p>
          <a:p>
            <a:pPr marL="285750" indent="-285750">
              <a:buFont typeface="Arial" pitchFamily="34" charset="0"/>
              <a:buChar char="•"/>
            </a:pPr>
            <a:endParaRPr lang="sk-SK" sz="1600" dirty="0" smtClean="0">
              <a:solidFill>
                <a:schemeClr val="bg1"/>
              </a:solidFill>
              <a:latin typeface="Gill Sans MT" pitchFamily="34" charset="0"/>
            </a:endParaRPr>
          </a:p>
          <a:p>
            <a:endParaRPr lang="sk-SK" sz="1600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sk-SK" sz="1600" dirty="0">
              <a:solidFill>
                <a:schemeClr val="bg1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Gill Sans MT" pitchFamily="34" charset="0"/>
            </a:endParaRPr>
          </a:p>
          <a:p>
            <a:endParaRPr lang="sk-SK" sz="1600" dirty="0" smtClean="0">
              <a:solidFill>
                <a:schemeClr val="bg1"/>
              </a:solidFill>
              <a:latin typeface="Gill Sans MT" pitchFamily="34" charset="0"/>
            </a:endParaRPr>
          </a:p>
          <a:p>
            <a:endParaRPr lang="sk-SK" sz="1600" dirty="0" smtClean="0">
              <a:solidFill>
                <a:schemeClr val="bg1"/>
              </a:solidFill>
              <a:latin typeface="Gill Sans MT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Gill Sans MT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consider </a:t>
            </a: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compressor inlet and exhaust outlet 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piping</a:t>
            </a: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/duct 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installation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11" name="Picture 20" descr="P11509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66598"/>
            <a:ext cx="2362200" cy="1595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67200" y="219943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Gill Sans MT" pitchFamily="34" charset="0"/>
              </a:rPr>
              <a:t>After the interconnections installation always perform a proper leak test!</a:t>
            </a:r>
          </a:p>
          <a:p>
            <a:endParaRPr lang="en-US" dirty="0"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latin typeface="Gill Sans MT" pitchFamily="34" charset="0"/>
              </a:rPr>
              <a:t>Hose</a:t>
            </a:r>
            <a:r>
              <a:rPr lang="en-US" dirty="0" smtClean="0">
                <a:latin typeface="Gill Sans MT" pitchFamily="34" charset="0"/>
              </a:rPr>
              <a:t>/piping </a:t>
            </a:r>
            <a:r>
              <a:rPr lang="en-US" dirty="0">
                <a:latin typeface="Gill Sans MT" pitchFamily="34" charset="0"/>
              </a:rPr>
              <a:t>connections should be dimensioned to provide needed Air/Gas flow at a certain pressure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Gill Sans MT" pitchFamily="34" charset="0"/>
              </a:rPr>
              <a:t>For proper dimensioning of the piping follow the instructions in </a:t>
            </a:r>
            <a:r>
              <a:rPr lang="sk-SK" dirty="0" smtClean="0">
                <a:latin typeface="Gill Sans MT" pitchFamily="34" charset="0"/>
              </a:rPr>
              <a:t>Oxymat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>
                <a:latin typeface="Gill Sans MT" pitchFamily="34" charset="0"/>
              </a:rPr>
              <a:t>manual</a:t>
            </a:r>
            <a:endParaRPr lang="sk-SK" dirty="0"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sk-SK" dirty="0"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Gill Sans MT" pitchFamily="34" charset="0"/>
              </a:rPr>
              <a:t>The use of an improperly size of hose/piping will result in </a:t>
            </a:r>
            <a:r>
              <a:rPr lang="en-GB" dirty="0" smtClean="0">
                <a:latin typeface="Gill Sans MT" pitchFamily="34" charset="0"/>
              </a:rPr>
              <a:t>reduced capacity</a:t>
            </a:r>
            <a:r>
              <a:rPr lang="sk-SK" dirty="0" smtClean="0">
                <a:latin typeface="Gill Sans MT" pitchFamily="34" charset="0"/>
              </a:rPr>
              <a:t> of PSA.</a:t>
            </a:r>
            <a:endParaRPr lang="en-GB" dirty="0">
              <a:latin typeface="Gill Sans M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4" y="1363052"/>
            <a:ext cx="7056438" cy="455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flipH="1">
            <a:off x="8010" y="1154795"/>
            <a:ext cx="3349785" cy="3738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219" y="6466261"/>
            <a:ext cx="9144173" cy="415183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799"/>
              <a:gd name="f5" fmla="val 35000"/>
              <a:gd name="f6" fmla="val 313"/>
              <a:gd name="f7" fmla="val 29500"/>
              <a:gd name="f8" fmla="val 625"/>
              <a:gd name="f9" fmla="val 21000"/>
              <a:gd name="f10" fmla="val 11510"/>
              <a:gd name="f11" fmla="+- 0 0 36"/>
              <a:gd name="f12" fmla="val 8000"/>
              <a:gd name="f13" fmla="+- 0 0 21"/>
              <a:gd name="f14" fmla="val 937"/>
              <a:gd name="f15" fmla="val 41000"/>
              <a:gd name="f16" fmla="*/ f0 1 42000"/>
              <a:gd name="f17" fmla="*/ f1 1 1799"/>
              <a:gd name="f18" fmla="+- f4 0 f2"/>
              <a:gd name="f19" fmla="+- f3 0 f2"/>
              <a:gd name="f20" fmla="*/ f19 1 42000"/>
              <a:gd name="f21" fmla="*/ f18 1 1799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42000" h="1799">
                <a:moveTo>
                  <a:pt x="f3" y="f2"/>
                </a:moveTo>
                <a:cubicBezTo>
                  <a:pt x="f5" y="f6"/>
                  <a:pt x="f7" y="f8"/>
                  <a:pt x="f9" y="f6"/>
                </a:cubicBezTo>
                <a:cubicBezTo>
                  <a:pt x="f10" y="f11"/>
                  <a:pt x="f12" y="f13"/>
                  <a:pt x="f2" y="f6"/>
                </a:cubicBezTo>
                <a:cubicBezTo>
                  <a:pt x="f2" y="f14"/>
                  <a:pt x="f2" y="f4"/>
                  <a:pt x="f2" y="f4"/>
                </a:cubicBezTo>
                <a:cubicBezTo>
                  <a:pt x="f2" y="f4"/>
                  <a:pt x="f15" y="f4"/>
                  <a:pt x="f3" y="f4"/>
                </a:cubicBezTo>
                <a:close/>
              </a:path>
            </a:pathLst>
          </a:custGeom>
          <a:solidFill>
            <a:srgbClr val="00A93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25" y="462055"/>
            <a:ext cx="8055772" cy="547103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i="1" kern="0" dirty="0" err="1" smtClean="0">
                <a:solidFill>
                  <a:srgbClr val="333366"/>
                </a:solidFill>
                <a:latin typeface="Gill Sans MT" pitchFamily="34"/>
                <a:ea typeface="MS Gothic" pitchFamily="2"/>
                <a:cs typeface="Tahoma" pitchFamily="2"/>
              </a:rPr>
              <a:t>Insta</a:t>
            </a:r>
            <a:r>
              <a:rPr lang="sk-SK" sz="3300" i="1" kern="0" dirty="0" smtClean="0">
                <a:solidFill>
                  <a:srgbClr val="333366"/>
                </a:solidFill>
                <a:latin typeface="Gill Sans MT" pitchFamily="34"/>
                <a:ea typeface="MS Gothic" pitchFamily="2"/>
                <a:cs typeface="Tahoma" pitchFamily="2"/>
              </a:rPr>
              <a:t>ll</a:t>
            </a:r>
            <a:r>
              <a:rPr lang="en-US" sz="3300" i="1" kern="0" dirty="0" err="1" smtClean="0">
                <a:solidFill>
                  <a:srgbClr val="333366"/>
                </a:solidFill>
                <a:latin typeface="Gill Sans MT" pitchFamily="34"/>
                <a:ea typeface="MS Gothic" pitchFamily="2"/>
                <a:cs typeface="Tahoma" pitchFamily="2"/>
              </a:rPr>
              <a:t>ation</a:t>
            </a:r>
            <a:endParaRPr lang="sk-SK" sz="3300" b="0" i="1" u="none" strike="noStrike" kern="0" cap="none" spc="0" baseline="0" dirty="0">
              <a:solidFill>
                <a:srgbClr val="333366"/>
              </a:solidFill>
              <a:uFillTx/>
              <a:latin typeface="Gill Sans MT" pitchFamily="34"/>
              <a:ea typeface="MS Gothic" pitchFamily="2"/>
              <a:cs typeface="Tahoma" pitchFamily="2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19" y="228"/>
            <a:ext cx="9144173" cy="281022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218"/>
              <a:gd name="f5" fmla="val 12500"/>
              <a:gd name="f6" fmla="val 692"/>
              <a:gd name="f7" fmla="val 28000"/>
              <a:gd name="f8" fmla="val 868"/>
              <a:gd name="f9" fmla="*/ f0 1 42000"/>
              <a:gd name="f10" fmla="*/ f1 1 1218"/>
              <a:gd name="f11" fmla="+- f4 0 f2"/>
              <a:gd name="f12" fmla="+- f3 0 f2"/>
              <a:gd name="f13" fmla="*/ f12 1 42000"/>
              <a:gd name="f14" fmla="*/ f11 1 1218"/>
              <a:gd name="f15" fmla="*/ f2 1 f13"/>
              <a:gd name="f16" fmla="*/ f3 1 f13"/>
              <a:gd name="f17" fmla="*/ f2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42000" h="1218">
                <a:moveTo>
                  <a:pt x="f2" y="f4"/>
                </a:moveTo>
                <a:cubicBezTo>
                  <a:pt x="f5" y="f6"/>
                  <a:pt x="f7" y="f6"/>
                  <a:pt x="f3" y="f4"/>
                </a:cubicBezTo>
                <a:cubicBezTo>
                  <a:pt x="f3" y="f8"/>
                  <a:pt x="f3" y="f2"/>
                  <a:pt x="f3" y="f2"/>
                </a:cubicBezTo>
                <a:lnTo>
                  <a:pt x="f2" y="f2"/>
                </a:lnTo>
                <a:close/>
              </a:path>
            </a:pathLst>
          </a:custGeom>
          <a:solidFill>
            <a:srgbClr val="D4E4F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947352" y="5796610"/>
            <a:ext cx="593729" cy="6297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8"/>
          <p:cNvSpPr txBox="1"/>
          <p:nvPr/>
        </p:nvSpPr>
        <p:spPr>
          <a:xfrm>
            <a:off x="4899218" y="6211564"/>
            <a:ext cx="2830406" cy="205026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r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000" b="0" i="0" u="none" strike="noStrike" kern="0" cap="none" spc="0" baseline="0">
                <a:solidFill>
                  <a:srgbClr val="333333"/>
                </a:solidFill>
                <a:uFillTx/>
                <a:latin typeface="Gill Sans MT" pitchFamily="34"/>
                <a:ea typeface="GillSans CE" pitchFamily="34"/>
                <a:cs typeface="GillSans CE" pitchFamily="34"/>
              </a:rPr>
              <a:t>Worldwide Manufacturer of PSA Generators</a:t>
            </a:r>
          </a:p>
        </p:txBody>
      </p:sp>
    </p:spTree>
    <p:extLst>
      <p:ext uri="{BB962C8B-B14F-4D97-AF65-F5344CB8AC3E}">
        <p14:creationId xmlns:p14="http://schemas.microsoft.com/office/powerpoint/2010/main" val="28599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 descr="sys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6" y="1676400"/>
            <a:ext cx="5821629" cy="45351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flipH="1">
            <a:off x="8010" y="1154795"/>
            <a:ext cx="3349785" cy="3738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219" y="6466261"/>
            <a:ext cx="9144173" cy="415183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799"/>
              <a:gd name="f5" fmla="val 35000"/>
              <a:gd name="f6" fmla="val 313"/>
              <a:gd name="f7" fmla="val 29500"/>
              <a:gd name="f8" fmla="val 625"/>
              <a:gd name="f9" fmla="val 21000"/>
              <a:gd name="f10" fmla="val 11510"/>
              <a:gd name="f11" fmla="+- 0 0 36"/>
              <a:gd name="f12" fmla="val 8000"/>
              <a:gd name="f13" fmla="+- 0 0 21"/>
              <a:gd name="f14" fmla="val 937"/>
              <a:gd name="f15" fmla="val 41000"/>
              <a:gd name="f16" fmla="*/ f0 1 42000"/>
              <a:gd name="f17" fmla="*/ f1 1 1799"/>
              <a:gd name="f18" fmla="+- f4 0 f2"/>
              <a:gd name="f19" fmla="+- f3 0 f2"/>
              <a:gd name="f20" fmla="*/ f19 1 42000"/>
              <a:gd name="f21" fmla="*/ f18 1 1799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42000" h="1799">
                <a:moveTo>
                  <a:pt x="f3" y="f2"/>
                </a:moveTo>
                <a:cubicBezTo>
                  <a:pt x="f5" y="f6"/>
                  <a:pt x="f7" y="f8"/>
                  <a:pt x="f9" y="f6"/>
                </a:cubicBezTo>
                <a:cubicBezTo>
                  <a:pt x="f10" y="f11"/>
                  <a:pt x="f12" y="f13"/>
                  <a:pt x="f2" y="f6"/>
                </a:cubicBezTo>
                <a:cubicBezTo>
                  <a:pt x="f2" y="f14"/>
                  <a:pt x="f2" y="f4"/>
                  <a:pt x="f2" y="f4"/>
                </a:cubicBezTo>
                <a:cubicBezTo>
                  <a:pt x="f2" y="f4"/>
                  <a:pt x="f15" y="f4"/>
                  <a:pt x="f3" y="f4"/>
                </a:cubicBezTo>
                <a:close/>
              </a:path>
            </a:pathLst>
          </a:custGeom>
          <a:solidFill>
            <a:srgbClr val="00A93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25" y="462055"/>
            <a:ext cx="8055772" cy="547103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300" i="1" kern="0" dirty="0" smtClean="0">
                <a:solidFill>
                  <a:srgbClr val="333366"/>
                </a:solidFill>
                <a:latin typeface="Gill Sans MT" pitchFamily="34"/>
                <a:ea typeface="MS Gothic" pitchFamily="2"/>
                <a:cs typeface="Tahoma" pitchFamily="2"/>
              </a:rPr>
              <a:t>Drain system</a:t>
            </a:r>
            <a:endParaRPr lang="sk-SK" sz="3300" b="0" i="1" u="none" strike="noStrike" kern="0" cap="none" spc="0" baseline="0" dirty="0">
              <a:solidFill>
                <a:srgbClr val="333366"/>
              </a:solidFill>
              <a:uFillTx/>
              <a:latin typeface="Gill Sans MT" pitchFamily="34"/>
              <a:ea typeface="MS Gothic" pitchFamily="2"/>
              <a:cs typeface="Tahoma" pitchFamily="2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19" y="228"/>
            <a:ext cx="9144173" cy="281022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218"/>
              <a:gd name="f5" fmla="val 12500"/>
              <a:gd name="f6" fmla="val 692"/>
              <a:gd name="f7" fmla="val 28000"/>
              <a:gd name="f8" fmla="val 868"/>
              <a:gd name="f9" fmla="*/ f0 1 42000"/>
              <a:gd name="f10" fmla="*/ f1 1 1218"/>
              <a:gd name="f11" fmla="+- f4 0 f2"/>
              <a:gd name="f12" fmla="+- f3 0 f2"/>
              <a:gd name="f13" fmla="*/ f12 1 42000"/>
              <a:gd name="f14" fmla="*/ f11 1 1218"/>
              <a:gd name="f15" fmla="*/ f2 1 f13"/>
              <a:gd name="f16" fmla="*/ f3 1 f13"/>
              <a:gd name="f17" fmla="*/ f2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42000" h="1218">
                <a:moveTo>
                  <a:pt x="f2" y="f4"/>
                </a:moveTo>
                <a:cubicBezTo>
                  <a:pt x="f5" y="f6"/>
                  <a:pt x="f7" y="f6"/>
                  <a:pt x="f3" y="f4"/>
                </a:cubicBezTo>
                <a:cubicBezTo>
                  <a:pt x="f3" y="f8"/>
                  <a:pt x="f3" y="f2"/>
                  <a:pt x="f3" y="f2"/>
                </a:cubicBezTo>
                <a:lnTo>
                  <a:pt x="f2" y="f2"/>
                </a:lnTo>
                <a:close/>
              </a:path>
            </a:pathLst>
          </a:custGeom>
          <a:solidFill>
            <a:srgbClr val="D4E4F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947352" y="5796610"/>
            <a:ext cx="593729" cy="6297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8"/>
          <p:cNvSpPr txBox="1"/>
          <p:nvPr/>
        </p:nvSpPr>
        <p:spPr>
          <a:xfrm>
            <a:off x="4899218" y="6211564"/>
            <a:ext cx="2830406" cy="205026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r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000" b="0" i="0" u="none" strike="noStrike" kern="0" cap="none" spc="0" baseline="0">
                <a:solidFill>
                  <a:srgbClr val="333333"/>
                </a:solidFill>
                <a:uFillTx/>
                <a:latin typeface="Gill Sans MT" pitchFamily="34"/>
                <a:ea typeface="GillSans CE" pitchFamily="34"/>
                <a:cs typeface="GillSans CE" pitchFamily="34"/>
              </a:rPr>
              <a:t>Worldwide Manufacturer of PSA Generators</a:t>
            </a: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H="1">
            <a:off x="4648200" y="3810000"/>
            <a:ext cx="1742868" cy="1905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4688387" y="2333279"/>
            <a:ext cx="1702681" cy="20399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 rot="16414221">
            <a:off x="3800564" y="4222675"/>
            <a:ext cx="874584" cy="1346401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 flipH="1">
            <a:off x="5971984" y="5171544"/>
            <a:ext cx="419085" cy="23865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6391069" y="4648324"/>
            <a:ext cx="22336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Gill Sans MT" pitchFamily="34" charset="0"/>
              </a:rPr>
              <a:t>Common outlet to the drainage receiver</a:t>
            </a:r>
            <a:endParaRPr lang="en-GB" sz="1400" dirty="0">
              <a:latin typeface="Gill Sans MT" pitchFamily="34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6391069" y="1810059"/>
            <a:ext cx="2233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Gill Sans MT" pitchFamily="34" charset="0"/>
              </a:rPr>
              <a:t>Air Compressor and Dryer automatic draining</a:t>
            </a:r>
            <a:endParaRPr lang="en-GB" sz="1400" dirty="0">
              <a:latin typeface="Gill Sans MT" pitchFamily="34" charset="0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6391070" y="2712947"/>
            <a:ext cx="22336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Gill Sans MT" pitchFamily="34" charset="0"/>
              </a:rPr>
              <a:t>Air Compressor, Dryer, Filtration unit and Air tank manual draining driven from Generator PLC</a:t>
            </a:r>
            <a:endParaRPr lang="en-GB" sz="1400" dirty="0">
              <a:latin typeface="Gill Sans M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flipH="1">
            <a:off x="8010" y="1154795"/>
            <a:ext cx="3349785" cy="3738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219" y="1676400"/>
            <a:ext cx="4190781" cy="5182413"/>
          </a:xfrm>
          <a:custGeom>
            <a:avLst/>
            <a:gdLst>
              <a:gd name="f0" fmla="val w"/>
              <a:gd name="f1" fmla="val h"/>
              <a:gd name="f2" fmla="val 0"/>
              <a:gd name="f3" fmla="val 16512"/>
              <a:gd name="f4" fmla="val 21703"/>
              <a:gd name="f5" fmla="val 303"/>
              <a:gd name="f6" fmla="val 5159"/>
              <a:gd name="f7" fmla="+- 0 0 158"/>
              <a:gd name="f8" fmla="val 11932"/>
              <a:gd name="f9" fmla="val 16271"/>
              <a:gd name="f10" fmla="val 764"/>
              <a:gd name="f11" fmla="val 16813"/>
              <a:gd name="f12" fmla="val 7683"/>
              <a:gd name="f13" fmla="*/ f0 1 16512"/>
              <a:gd name="f14" fmla="*/ f1 1 21703"/>
              <a:gd name="f15" fmla="+- f4 0 f2"/>
              <a:gd name="f16" fmla="+- f3 0 f2"/>
              <a:gd name="f17" fmla="*/ f16 1 16512"/>
              <a:gd name="f18" fmla="*/ f15 1 21703"/>
              <a:gd name="f19" fmla="*/ f2 1 f17"/>
              <a:gd name="f20" fmla="*/ f3 1 f17"/>
              <a:gd name="f21" fmla="*/ f2 1 f18"/>
              <a:gd name="f22" fmla="*/ f4 1 f18"/>
              <a:gd name="f23" fmla="*/ f19 f13 1"/>
              <a:gd name="f24" fmla="*/ f20 f13 1"/>
              <a:gd name="f25" fmla="*/ f22 f14 1"/>
              <a:gd name="f26" fmla="*/ f21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6512" h="21703">
                <a:moveTo>
                  <a:pt x="f2" y="f5"/>
                </a:moveTo>
                <a:cubicBezTo>
                  <a:pt x="f6" y="f7"/>
                  <a:pt x="f8" y="f7"/>
                  <a:pt x="f9" y="f10"/>
                </a:cubicBezTo>
                <a:cubicBezTo>
                  <a:pt x="f11" y="f12"/>
                  <a:pt x="f9" y="f4"/>
                  <a:pt x="f9" y="f4"/>
                </a:cubicBezTo>
                <a:lnTo>
                  <a:pt x="f2" y="f4"/>
                </a:lnTo>
                <a:close/>
              </a:path>
            </a:pathLst>
          </a:custGeom>
          <a:solidFill>
            <a:srgbClr val="92B7E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9" y="6466261"/>
            <a:ext cx="9144173" cy="415183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799"/>
              <a:gd name="f5" fmla="val 35000"/>
              <a:gd name="f6" fmla="val 313"/>
              <a:gd name="f7" fmla="val 29500"/>
              <a:gd name="f8" fmla="val 625"/>
              <a:gd name="f9" fmla="val 21000"/>
              <a:gd name="f10" fmla="val 11510"/>
              <a:gd name="f11" fmla="+- 0 0 36"/>
              <a:gd name="f12" fmla="val 8000"/>
              <a:gd name="f13" fmla="+- 0 0 21"/>
              <a:gd name="f14" fmla="val 937"/>
              <a:gd name="f15" fmla="val 41000"/>
              <a:gd name="f16" fmla="*/ f0 1 42000"/>
              <a:gd name="f17" fmla="*/ f1 1 1799"/>
              <a:gd name="f18" fmla="+- f4 0 f2"/>
              <a:gd name="f19" fmla="+- f3 0 f2"/>
              <a:gd name="f20" fmla="*/ f19 1 42000"/>
              <a:gd name="f21" fmla="*/ f18 1 1799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42000" h="1799">
                <a:moveTo>
                  <a:pt x="f3" y="f2"/>
                </a:moveTo>
                <a:cubicBezTo>
                  <a:pt x="f5" y="f6"/>
                  <a:pt x="f7" y="f8"/>
                  <a:pt x="f9" y="f6"/>
                </a:cubicBezTo>
                <a:cubicBezTo>
                  <a:pt x="f10" y="f11"/>
                  <a:pt x="f12" y="f13"/>
                  <a:pt x="f2" y="f6"/>
                </a:cubicBezTo>
                <a:cubicBezTo>
                  <a:pt x="f2" y="f14"/>
                  <a:pt x="f2" y="f4"/>
                  <a:pt x="f2" y="f4"/>
                </a:cubicBezTo>
                <a:cubicBezTo>
                  <a:pt x="f2" y="f4"/>
                  <a:pt x="f15" y="f4"/>
                  <a:pt x="f3" y="f4"/>
                </a:cubicBezTo>
                <a:close/>
              </a:path>
            </a:pathLst>
          </a:custGeom>
          <a:solidFill>
            <a:srgbClr val="00A93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25" y="462055"/>
            <a:ext cx="8055772" cy="547103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300" i="1" kern="0" dirty="0" smtClean="0">
                <a:solidFill>
                  <a:srgbClr val="333366"/>
                </a:solidFill>
                <a:latin typeface="Gill Sans MT" pitchFamily="34"/>
                <a:ea typeface="MS Gothic" pitchFamily="2"/>
                <a:cs typeface="Tahoma" pitchFamily="2"/>
              </a:rPr>
              <a:t>Modes of operation</a:t>
            </a:r>
            <a:endParaRPr lang="sk-SK" sz="3300" b="0" i="1" u="none" strike="noStrike" kern="0" cap="none" spc="0" baseline="0" dirty="0">
              <a:solidFill>
                <a:srgbClr val="333366"/>
              </a:solidFill>
              <a:uFillTx/>
              <a:latin typeface="Gill Sans MT" pitchFamily="34"/>
              <a:ea typeface="MS Gothic" pitchFamily="2"/>
              <a:cs typeface="Tahoma" pitchFamily="2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19" y="228"/>
            <a:ext cx="9144173" cy="281022"/>
          </a:xfrm>
          <a:custGeom>
            <a:avLst/>
            <a:gdLst>
              <a:gd name="f0" fmla="val w"/>
              <a:gd name="f1" fmla="val h"/>
              <a:gd name="f2" fmla="val 0"/>
              <a:gd name="f3" fmla="val 42000"/>
              <a:gd name="f4" fmla="val 1218"/>
              <a:gd name="f5" fmla="val 12500"/>
              <a:gd name="f6" fmla="val 692"/>
              <a:gd name="f7" fmla="val 28000"/>
              <a:gd name="f8" fmla="val 868"/>
              <a:gd name="f9" fmla="*/ f0 1 42000"/>
              <a:gd name="f10" fmla="*/ f1 1 1218"/>
              <a:gd name="f11" fmla="+- f4 0 f2"/>
              <a:gd name="f12" fmla="+- f3 0 f2"/>
              <a:gd name="f13" fmla="*/ f12 1 42000"/>
              <a:gd name="f14" fmla="*/ f11 1 1218"/>
              <a:gd name="f15" fmla="*/ f2 1 f13"/>
              <a:gd name="f16" fmla="*/ f3 1 f13"/>
              <a:gd name="f17" fmla="*/ f2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42000" h="1218">
                <a:moveTo>
                  <a:pt x="f2" y="f4"/>
                </a:moveTo>
                <a:cubicBezTo>
                  <a:pt x="f5" y="f6"/>
                  <a:pt x="f7" y="f6"/>
                  <a:pt x="f3" y="f4"/>
                </a:cubicBezTo>
                <a:cubicBezTo>
                  <a:pt x="f3" y="f8"/>
                  <a:pt x="f3" y="f2"/>
                  <a:pt x="f3" y="f2"/>
                </a:cubicBezTo>
                <a:lnTo>
                  <a:pt x="f2" y="f2"/>
                </a:lnTo>
                <a:close/>
              </a:path>
            </a:pathLst>
          </a:custGeom>
          <a:solidFill>
            <a:srgbClr val="D4E4F4"/>
          </a:solidFill>
          <a:ln>
            <a:noFill/>
            <a:prstDash val="solid"/>
          </a:ln>
        </p:spPr>
        <p:txBody>
          <a:bodyPr vert="horz" wrap="square" lIns="55796" tIns="27898" rIns="55796" bIns="27898" anchor="ctr" anchorCtr="1" compatLnSpc="0"/>
          <a:lstStyle/>
          <a:p>
            <a:pPr marL="0" marR="0" lvl="0" indent="0" algn="l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0" cap="none" spc="0" baseline="0">
              <a:solidFill>
                <a:srgbClr val="333333"/>
              </a:solidFill>
              <a:uFillTx/>
              <a:latin typeface="GillSans CE" pitchFamily="82"/>
              <a:ea typeface="MS Gothic" pitchFamily="2"/>
              <a:cs typeface="Tahoma" pitchFamily="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47352" y="5796610"/>
            <a:ext cx="593729" cy="6297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8"/>
          <p:cNvSpPr txBox="1"/>
          <p:nvPr/>
        </p:nvSpPr>
        <p:spPr>
          <a:xfrm>
            <a:off x="4716017" y="6211564"/>
            <a:ext cx="3013615" cy="212469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marL="0" marR="0" lvl="0" indent="0" algn="r" defTabSz="5668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050" b="0" i="0" u="none" strike="noStrike" kern="0" cap="none" spc="0" baseline="0">
                <a:solidFill>
                  <a:srgbClr val="333333"/>
                </a:solidFill>
                <a:uFillTx/>
                <a:latin typeface="Gill Sans MT" pitchFamily="34"/>
                <a:ea typeface="GillSans CE" pitchFamily="34"/>
                <a:cs typeface="GillSans CE" pitchFamily="34"/>
              </a:rPr>
              <a:t>Worldwide Manufacturer of PSA Generators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352" y="1957377"/>
            <a:ext cx="3889248" cy="4458572"/>
          </a:xfrm>
          <a:prstGeom prst="rect">
            <a:avLst/>
          </a:prstGeom>
          <a:noFill/>
          <a:ln>
            <a:noFill/>
          </a:ln>
        </p:spPr>
        <p:txBody>
          <a:bodyPr vert="horz" wrap="square" lIns="55796" tIns="27898" rIns="55796" bIns="27898" anchor="t" anchorCtr="0" compatLnSpc="0">
            <a:spAutoFit/>
          </a:bodyPr>
          <a:lstStyle/>
          <a:p>
            <a:pPr algn="just"/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The </a:t>
            </a:r>
            <a:r>
              <a:rPr lang="en-GB" dirty="0">
                <a:solidFill>
                  <a:schemeClr val="bg1"/>
                </a:solidFill>
                <a:latin typeface="Gill Sans MT" pitchFamily="34" charset="0"/>
              </a:rPr>
              <a:t>Oxymat Generator can operate </a:t>
            </a: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 either</a:t>
            </a:r>
            <a:r>
              <a:rPr lang="sk-SK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in </a:t>
            </a: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Auto </a:t>
            </a:r>
            <a:r>
              <a:rPr lang="en-GB" dirty="0">
                <a:solidFill>
                  <a:schemeClr val="bg1"/>
                </a:solidFill>
                <a:latin typeface="Gill Sans MT" pitchFamily="34" charset="0"/>
              </a:rPr>
              <a:t>or Manual Mode or can be in Stand-by Mode. </a:t>
            </a:r>
          </a:p>
          <a:p>
            <a:pPr marL="285750" indent="-285750">
              <a:buFont typeface="Arial" pitchFamily="34" charset="0"/>
              <a:buChar char="•"/>
            </a:pPr>
            <a:endParaRPr lang="da-DK" dirty="0">
              <a:solidFill>
                <a:schemeClr val="bg1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Gill Sans MT" pitchFamily="34" charset="0"/>
              </a:rPr>
              <a:t>In Auto Mode </a:t>
            </a:r>
            <a:r>
              <a:rPr lang="en-GB" dirty="0">
                <a:solidFill>
                  <a:schemeClr val="bg1"/>
                </a:solidFill>
                <a:latin typeface="Gill Sans MT" pitchFamily="34" charset="0"/>
              </a:rPr>
              <a:t>the generator runs in an on/off operation depending on the actual O2/N2 demand</a:t>
            </a: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.</a:t>
            </a:r>
            <a:endParaRPr lang="sk-SK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800" dirty="0">
              <a:solidFill>
                <a:schemeClr val="bg1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Gill Sans MT" pitchFamily="34" charset="0"/>
              </a:rPr>
              <a:t>In Manual Mode </a:t>
            </a:r>
            <a:r>
              <a:rPr lang="en-GB" dirty="0">
                <a:solidFill>
                  <a:schemeClr val="bg1"/>
                </a:solidFill>
                <a:latin typeface="Gill Sans MT" pitchFamily="34" charset="0"/>
              </a:rPr>
              <a:t>the generator runs in a continuous, </a:t>
            </a: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forced </a:t>
            </a:r>
            <a:r>
              <a:rPr lang="en-GB" dirty="0">
                <a:solidFill>
                  <a:schemeClr val="bg1"/>
                </a:solidFill>
                <a:latin typeface="Gill Sans MT" pitchFamily="34" charset="0"/>
              </a:rPr>
              <a:t>operation used for rising of product purity/pressure, </a:t>
            </a:r>
            <a:r>
              <a:rPr lang="sk-SK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start </a:t>
            </a:r>
            <a:r>
              <a:rPr lang="en-GB" dirty="0">
                <a:solidFill>
                  <a:schemeClr val="bg1"/>
                </a:solidFill>
                <a:latin typeface="Gill Sans MT" pitchFamily="34" charset="0"/>
              </a:rPr>
              <a:t>up or for troubleshooting</a:t>
            </a: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.</a:t>
            </a:r>
            <a:endParaRPr lang="sk-SK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800" dirty="0">
              <a:solidFill>
                <a:schemeClr val="bg1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Gill Sans MT" pitchFamily="34" charset="0"/>
              </a:rPr>
              <a:t>In Stand-by Mode</a:t>
            </a:r>
            <a:r>
              <a:rPr lang="en-GB" dirty="0">
                <a:solidFill>
                  <a:schemeClr val="bg1"/>
                </a:solidFill>
                <a:latin typeface="Gill Sans MT" pitchFamily="34" charset="0"/>
              </a:rPr>
              <a:t> the generator stand still - ready for the next </a:t>
            </a: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re-start</a:t>
            </a:r>
            <a:endParaRPr lang="da-DK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57377"/>
            <a:ext cx="447647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03832" y="5434144"/>
            <a:ext cx="17556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00" dirty="0" smtClean="0">
                <a:latin typeface="Gill Sans MT" pitchFamily="34" charset="0"/>
              </a:rPr>
              <a:t>Panel control I - 4“ touch screen </a:t>
            </a:r>
            <a:endParaRPr lang="en-US" sz="9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dz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1347</Words>
  <Application>Microsoft Office PowerPoint</Application>
  <PresentationFormat>On-screen Show (4:3)</PresentationFormat>
  <Paragraphs>168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Východzie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Lukáčová</dc:creator>
  <cp:lastModifiedBy>Milan Rusnak</cp:lastModifiedBy>
  <cp:revision>33</cp:revision>
  <cp:lastPrinted>2011-06-24T13:16:19Z</cp:lastPrinted>
  <dcterms:created xsi:type="dcterms:W3CDTF">2011-06-17T14:20:07Z</dcterms:created>
  <dcterms:modified xsi:type="dcterms:W3CDTF">2011-10-10T07:12:43Z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